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96" r:id="rId4"/>
    <p:sldId id="273" r:id="rId5"/>
    <p:sldId id="275" r:id="rId6"/>
    <p:sldId id="297" r:id="rId7"/>
    <p:sldId id="298" r:id="rId8"/>
    <p:sldId id="277" r:id="rId9"/>
    <p:sldId id="280" r:id="rId10"/>
    <p:sldId id="278" r:id="rId11"/>
    <p:sldId id="281" r:id="rId12"/>
    <p:sldId id="282" r:id="rId13"/>
    <p:sldId id="283" r:id="rId14"/>
    <p:sldId id="284" r:id="rId15"/>
    <p:sldId id="285" r:id="rId16"/>
    <p:sldId id="287" r:id="rId17"/>
    <p:sldId id="288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81B"/>
    <a:srgbClr val="5794CA"/>
    <a:srgbClr val="5692CA"/>
    <a:srgbClr val="F8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72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33C43-B8B5-49FD-8363-129173E62E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8D5854E-EE44-402F-BD80-1A8C6072B04D}">
      <dgm:prSet phldrT="[Texte]"/>
      <dgm:spPr/>
      <dgm:t>
        <a:bodyPr/>
        <a:lstStyle/>
        <a:p>
          <a:r>
            <a:rPr lang="fr-FR" dirty="0" smtClean="0"/>
            <a:t>Etudes promotionnelles (arrêté de 2009)  </a:t>
          </a:r>
          <a:endParaRPr lang="fr-FR" dirty="0"/>
        </a:p>
      </dgm:t>
    </dgm:pt>
    <dgm:pt modelId="{6D6B5F3E-8A84-4609-A674-D313C2B092FD}" type="parTrans" cxnId="{9F7073FE-2841-493D-9D51-8916EEC5A28D}">
      <dgm:prSet/>
      <dgm:spPr/>
      <dgm:t>
        <a:bodyPr/>
        <a:lstStyle/>
        <a:p>
          <a:endParaRPr lang="fr-FR"/>
        </a:p>
      </dgm:t>
    </dgm:pt>
    <dgm:pt modelId="{086E2C1D-9BF4-442B-995A-22E24322AA4C}" type="sibTrans" cxnId="{9F7073FE-2841-493D-9D51-8916EEC5A28D}">
      <dgm:prSet/>
      <dgm:spPr/>
      <dgm:t>
        <a:bodyPr/>
        <a:lstStyle/>
        <a:p>
          <a:endParaRPr lang="fr-FR"/>
        </a:p>
      </dgm:t>
    </dgm:pt>
    <dgm:pt modelId="{38E271C7-5C9A-4126-B51F-F9931231A0C4}">
      <dgm:prSet phldrT="[Texte]"/>
      <dgm:spPr/>
      <dgm:t>
        <a:bodyPr/>
        <a:lstStyle/>
        <a:p>
          <a:r>
            <a:rPr lang="fr-FR" dirty="0" smtClean="0"/>
            <a:t>Diplômes hors arrêté 2009 (ex formep2)</a:t>
          </a:r>
          <a:endParaRPr lang="fr-FR" dirty="0"/>
        </a:p>
      </dgm:t>
    </dgm:pt>
    <dgm:pt modelId="{C9F661EE-6800-40DE-BD74-ADF80E31A6E4}" type="parTrans" cxnId="{AD4DC287-1E32-4AD0-BD6D-5EDEB0E090AD}">
      <dgm:prSet/>
      <dgm:spPr/>
      <dgm:t>
        <a:bodyPr/>
        <a:lstStyle/>
        <a:p>
          <a:endParaRPr lang="fr-FR"/>
        </a:p>
      </dgm:t>
    </dgm:pt>
    <dgm:pt modelId="{0780C81F-547B-44F5-9E89-178FFFD43457}" type="sibTrans" cxnId="{AD4DC287-1E32-4AD0-BD6D-5EDEB0E090AD}">
      <dgm:prSet/>
      <dgm:spPr/>
      <dgm:t>
        <a:bodyPr/>
        <a:lstStyle/>
        <a:p>
          <a:endParaRPr lang="fr-FR"/>
        </a:p>
      </dgm:t>
    </dgm:pt>
    <dgm:pt modelId="{ECA1C4E9-A51C-46F2-B70B-7A6E341A6F0F}">
      <dgm:prSet phldrT="[Texte]"/>
      <dgm:spPr/>
      <dgm:t>
        <a:bodyPr/>
        <a:lstStyle/>
        <a:p>
          <a:r>
            <a:rPr lang="fr-FR" dirty="0" smtClean="0"/>
            <a:t>Diplômes, qualification  et certification (enregistrés RNCP) (niveaux 5 à 2)</a:t>
          </a:r>
          <a:endParaRPr lang="fr-FR" dirty="0"/>
        </a:p>
      </dgm:t>
    </dgm:pt>
    <dgm:pt modelId="{FBDD98ED-D14E-4DEB-B612-3000A7944F42}" type="parTrans" cxnId="{E1A1C53B-1A67-412E-AADD-F288B0AE9619}">
      <dgm:prSet/>
      <dgm:spPr/>
      <dgm:t>
        <a:bodyPr/>
        <a:lstStyle/>
        <a:p>
          <a:endParaRPr lang="fr-FR"/>
        </a:p>
      </dgm:t>
    </dgm:pt>
    <dgm:pt modelId="{2BBEFEB8-B197-4A3B-9A1E-1F34AB704BFF}" type="sibTrans" cxnId="{E1A1C53B-1A67-412E-AADD-F288B0AE9619}">
      <dgm:prSet/>
      <dgm:spPr/>
      <dgm:t>
        <a:bodyPr/>
        <a:lstStyle/>
        <a:p>
          <a:endParaRPr lang="fr-FR"/>
        </a:p>
      </dgm:t>
    </dgm:pt>
    <dgm:pt modelId="{86D3CD77-44ED-4946-BD3C-39C2432109BC}">
      <dgm:prSet phldrT="[Texte]"/>
      <dgm:spPr/>
      <dgm:t>
        <a:bodyPr/>
        <a:lstStyle/>
        <a:p>
          <a:r>
            <a:rPr lang="fr-FR" dirty="0" smtClean="0"/>
            <a:t>Formations socle de compétences  de base (compétences clefs ….)</a:t>
          </a:r>
          <a:endParaRPr lang="fr-FR" dirty="0"/>
        </a:p>
      </dgm:t>
    </dgm:pt>
    <dgm:pt modelId="{DCD1F94D-ED30-43AB-99D5-520FC11A8BE4}" type="parTrans" cxnId="{E06B8DD0-FE54-44B5-A5A8-136A8E918CEE}">
      <dgm:prSet/>
      <dgm:spPr/>
      <dgm:t>
        <a:bodyPr/>
        <a:lstStyle/>
        <a:p>
          <a:endParaRPr lang="fr-FR"/>
        </a:p>
      </dgm:t>
    </dgm:pt>
    <dgm:pt modelId="{146DA383-DF5B-4EE9-B2AF-AA5589569B1C}" type="sibTrans" cxnId="{E06B8DD0-FE54-44B5-A5A8-136A8E918CEE}">
      <dgm:prSet/>
      <dgm:spPr/>
      <dgm:t>
        <a:bodyPr/>
        <a:lstStyle/>
        <a:p>
          <a:endParaRPr lang="fr-FR"/>
        </a:p>
      </dgm:t>
    </dgm:pt>
    <dgm:pt modelId="{67D46FE8-A320-4BBE-A150-755809F7CACD}" type="pres">
      <dgm:prSet presAssocID="{4D333C43-B8B5-49FD-8363-129173E62E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449AB926-007C-480C-86E9-99293A4BBBFD}" type="pres">
      <dgm:prSet presAssocID="{4D333C43-B8B5-49FD-8363-129173E62E01}" presName="Name1" presStyleCnt="0"/>
      <dgm:spPr/>
    </dgm:pt>
    <dgm:pt modelId="{47BDCAE1-F423-4DFA-8A33-EDC8E3FD4876}" type="pres">
      <dgm:prSet presAssocID="{4D333C43-B8B5-49FD-8363-129173E62E01}" presName="cycle" presStyleCnt="0"/>
      <dgm:spPr/>
    </dgm:pt>
    <dgm:pt modelId="{79B3A263-BFD2-47AB-BE12-CCB76B4FE723}" type="pres">
      <dgm:prSet presAssocID="{4D333C43-B8B5-49FD-8363-129173E62E01}" presName="srcNode" presStyleLbl="node1" presStyleIdx="0" presStyleCnt="4"/>
      <dgm:spPr/>
    </dgm:pt>
    <dgm:pt modelId="{85BD7BB8-DEC8-4EEA-BF1F-FB8EA2FBBA91}" type="pres">
      <dgm:prSet presAssocID="{4D333C43-B8B5-49FD-8363-129173E62E01}" presName="conn" presStyleLbl="parChTrans1D2" presStyleIdx="0" presStyleCnt="1" custLinFactNeighborX="32367" custLinFactNeighborY="1205"/>
      <dgm:spPr/>
      <dgm:t>
        <a:bodyPr/>
        <a:lstStyle/>
        <a:p>
          <a:endParaRPr lang="fr-FR"/>
        </a:p>
      </dgm:t>
    </dgm:pt>
    <dgm:pt modelId="{A8C96169-8A68-4DFF-97DB-FC4EBDE86500}" type="pres">
      <dgm:prSet presAssocID="{4D333C43-B8B5-49FD-8363-129173E62E01}" presName="extraNode" presStyleLbl="node1" presStyleIdx="0" presStyleCnt="4"/>
      <dgm:spPr/>
    </dgm:pt>
    <dgm:pt modelId="{6A14EB5D-36D3-412D-A132-1B1B8C9A00AC}" type="pres">
      <dgm:prSet presAssocID="{4D333C43-B8B5-49FD-8363-129173E62E01}" presName="dstNode" presStyleLbl="node1" presStyleIdx="0" presStyleCnt="4"/>
      <dgm:spPr/>
    </dgm:pt>
    <dgm:pt modelId="{DE029350-E678-4B66-A425-D0EF7C0DCEE0}" type="pres">
      <dgm:prSet presAssocID="{08D5854E-EE44-402F-BD80-1A8C6072B04D}" presName="text_1" presStyleLbl="node1" presStyleIdx="0" presStyleCnt="4" custScaleX="47694" custScaleY="85642" custLinFactNeighborX="-1515" custLinFactNeighborY="33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481170-6C3E-4124-9A0F-85919DD96720}" type="pres">
      <dgm:prSet presAssocID="{08D5854E-EE44-402F-BD80-1A8C6072B04D}" presName="accent_1" presStyleCnt="0"/>
      <dgm:spPr/>
    </dgm:pt>
    <dgm:pt modelId="{4113D0AC-82A3-44F0-99E5-1C483D5BF8BB}" type="pres">
      <dgm:prSet presAssocID="{08D5854E-EE44-402F-BD80-1A8C6072B04D}" presName="accentRepeatNode" presStyleLbl="solidFgAcc1" presStyleIdx="0" presStyleCnt="4" custScaleX="68513" custScaleY="68513" custLinFactX="100000" custLinFactNeighborX="145744" custLinFactNeighborY="1872"/>
      <dgm:spPr/>
    </dgm:pt>
    <dgm:pt modelId="{C6399FD3-2620-4A7A-ABDA-1805F6A5C922}" type="pres">
      <dgm:prSet presAssocID="{38E271C7-5C9A-4126-B51F-F9931231A0C4}" presName="text_2" presStyleLbl="node1" presStyleIdx="1" presStyleCnt="4" custScaleX="48316" custScaleY="85642" custLinFactNeighborX="-1224" custLinFactNeighborY="-303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AB8EDA-E3F2-4868-8AB4-D4A6BF2D6B0D}" type="pres">
      <dgm:prSet presAssocID="{38E271C7-5C9A-4126-B51F-F9931231A0C4}" presName="accent_2" presStyleCnt="0"/>
      <dgm:spPr/>
    </dgm:pt>
    <dgm:pt modelId="{E4A465A7-0134-439C-8672-3EB8B82A8F63}" type="pres">
      <dgm:prSet presAssocID="{38E271C7-5C9A-4126-B51F-F9931231A0C4}" presName="accentRepeatNode" presStyleLbl="solidFgAcc1" presStyleIdx="1" presStyleCnt="4" custScaleX="68513" custScaleY="68513" custLinFactX="100000" custLinFactNeighborX="109001" custLinFactNeighborY="-27921"/>
      <dgm:spPr/>
    </dgm:pt>
    <dgm:pt modelId="{C9261998-8ED1-4432-BD16-B1EA42F9AA61}" type="pres">
      <dgm:prSet presAssocID="{ECA1C4E9-A51C-46F2-B70B-7A6E341A6F0F}" presName="text_3" presStyleLbl="node1" presStyleIdx="2" presStyleCnt="4" custScaleX="56386" custScaleY="85642" custLinFactNeighborX="645" custLinFactNeighborY="-471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436184-70DC-45BD-BFB8-2D6A707E7F80}" type="pres">
      <dgm:prSet presAssocID="{ECA1C4E9-A51C-46F2-B70B-7A6E341A6F0F}" presName="accent_3" presStyleCnt="0"/>
      <dgm:spPr/>
    </dgm:pt>
    <dgm:pt modelId="{588AC780-B9E6-427D-BA1C-D2D7BE2253FA}" type="pres">
      <dgm:prSet presAssocID="{ECA1C4E9-A51C-46F2-B70B-7A6E341A6F0F}" presName="accentRepeatNode" presStyleLbl="solidFgAcc1" presStyleIdx="2" presStyleCnt="4" custScaleX="68513" custScaleY="68513" custLinFactX="100000" custLinFactNeighborX="109001" custLinFactNeighborY="-45589"/>
      <dgm:spPr/>
      <dgm:t>
        <a:bodyPr/>
        <a:lstStyle/>
        <a:p>
          <a:endParaRPr lang="fr-FR"/>
        </a:p>
      </dgm:t>
    </dgm:pt>
    <dgm:pt modelId="{D56C2F4C-C969-4D7C-BFCF-137DF3389DA6}" type="pres">
      <dgm:prSet presAssocID="{86D3CD77-44ED-4946-BD3C-39C2432109BC}" presName="text_4" presStyleLbl="node1" presStyleIdx="3" presStyleCnt="4" custAng="10800000" custFlipVert="1" custScaleX="56496" custScaleY="85642" custLinFactNeighborX="4160" custLinFactNeighborY="-787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9AC5DE-E2FD-4E0B-B0CF-EA4F09C2F758}" type="pres">
      <dgm:prSet presAssocID="{86D3CD77-44ED-4946-BD3C-39C2432109BC}" presName="accent_4" presStyleCnt="0"/>
      <dgm:spPr/>
    </dgm:pt>
    <dgm:pt modelId="{3C40BFD1-E52F-41A7-A939-BD40D052FD19}" type="pres">
      <dgm:prSet presAssocID="{86D3CD77-44ED-4946-BD3C-39C2432109BC}" presName="accentRepeatNode" presStyleLbl="solidFgAcc1" presStyleIdx="3" presStyleCnt="4" custFlipVert="1" custFlipHor="1" custScaleX="22379" custScaleY="65960" custLinFactNeighborX="14544" custLinFactNeighborY="4212"/>
      <dgm:spPr/>
    </dgm:pt>
  </dgm:ptLst>
  <dgm:cxnLst>
    <dgm:cxn modelId="{AD4DC287-1E32-4AD0-BD6D-5EDEB0E090AD}" srcId="{4D333C43-B8B5-49FD-8363-129173E62E01}" destId="{38E271C7-5C9A-4126-B51F-F9931231A0C4}" srcOrd="1" destOrd="0" parTransId="{C9F661EE-6800-40DE-BD74-ADF80E31A6E4}" sibTransId="{0780C81F-547B-44F5-9E89-178FFFD43457}"/>
    <dgm:cxn modelId="{DF3C4740-7989-4E65-A5A9-CDB2998491D5}" type="presOf" srcId="{ECA1C4E9-A51C-46F2-B70B-7A6E341A6F0F}" destId="{C9261998-8ED1-4432-BD16-B1EA42F9AA61}" srcOrd="0" destOrd="0" presId="urn:microsoft.com/office/officeart/2008/layout/VerticalCurvedList"/>
    <dgm:cxn modelId="{E1A1C53B-1A67-412E-AADD-F288B0AE9619}" srcId="{4D333C43-B8B5-49FD-8363-129173E62E01}" destId="{ECA1C4E9-A51C-46F2-B70B-7A6E341A6F0F}" srcOrd="2" destOrd="0" parTransId="{FBDD98ED-D14E-4DEB-B612-3000A7944F42}" sibTransId="{2BBEFEB8-B197-4A3B-9A1E-1F34AB704BFF}"/>
    <dgm:cxn modelId="{9F7073FE-2841-493D-9D51-8916EEC5A28D}" srcId="{4D333C43-B8B5-49FD-8363-129173E62E01}" destId="{08D5854E-EE44-402F-BD80-1A8C6072B04D}" srcOrd="0" destOrd="0" parTransId="{6D6B5F3E-8A84-4609-A674-D313C2B092FD}" sibTransId="{086E2C1D-9BF4-442B-995A-22E24322AA4C}"/>
    <dgm:cxn modelId="{E06B8DD0-FE54-44B5-A5A8-136A8E918CEE}" srcId="{4D333C43-B8B5-49FD-8363-129173E62E01}" destId="{86D3CD77-44ED-4946-BD3C-39C2432109BC}" srcOrd="3" destOrd="0" parTransId="{DCD1F94D-ED30-43AB-99D5-520FC11A8BE4}" sibTransId="{146DA383-DF5B-4EE9-B2AF-AA5589569B1C}"/>
    <dgm:cxn modelId="{EACE0C9E-55FF-4DD0-8BA1-7E139A718FF5}" type="presOf" srcId="{08D5854E-EE44-402F-BD80-1A8C6072B04D}" destId="{DE029350-E678-4B66-A425-D0EF7C0DCEE0}" srcOrd="0" destOrd="0" presId="urn:microsoft.com/office/officeart/2008/layout/VerticalCurvedList"/>
    <dgm:cxn modelId="{5CD6F38C-0E49-4F35-8945-9D2D4A248C62}" type="presOf" srcId="{38E271C7-5C9A-4126-B51F-F9931231A0C4}" destId="{C6399FD3-2620-4A7A-ABDA-1805F6A5C922}" srcOrd="0" destOrd="0" presId="urn:microsoft.com/office/officeart/2008/layout/VerticalCurvedList"/>
    <dgm:cxn modelId="{9F06C22A-CD7E-4AEB-99F3-556D0CF70BBD}" type="presOf" srcId="{4D333C43-B8B5-49FD-8363-129173E62E01}" destId="{67D46FE8-A320-4BBE-A150-755809F7CACD}" srcOrd="0" destOrd="0" presId="urn:microsoft.com/office/officeart/2008/layout/VerticalCurvedList"/>
    <dgm:cxn modelId="{DE52D69B-38AC-46F3-8AB6-97FF0245A45E}" type="presOf" srcId="{86D3CD77-44ED-4946-BD3C-39C2432109BC}" destId="{D56C2F4C-C969-4D7C-BFCF-137DF3389DA6}" srcOrd="0" destOrd="0" presId="urn:microsoft.com/office/officeart/2008/layout/VerticalCurvedList"/>
    <dgm:cxn modelId="{2B3DF8D0-CDC8-4F26-B370-377F49355C7E}" type="presOf" srcId="{086E2C1D-9BF4-442B-995A-22E24322AA4C}" destId="{85BD7BB8-DEC8-4EEA-BF1F-FB8EA2FBBA91}" srcOrd="0" destOrd="0" presId="urn:microsoft.com/office/officeart/2008/layout/VerticalCurvedList"/>
    <dgm:cxn modelId="{38BF2792-8958-4E7D-850D-89CB3DE49F62}" type="presParOf" srcId="{67D46FE8-A320-4BBE-A150-755809F7CACD}" destId="{449AB926-007C-480C-86E9-99293A4BBBFD}" srcOrd="0" destOrd="0" presId="urn:microsoft.com/office/officeart/2008/layout/VerticalCurvedList"/>
    <dgm:cxn modelId="{BC7BC3E0-07D8-468C-BDF2-BBEF24B419CC}" type="presParOf" srcId="{449AB926-007C-480C-86E9-99293A4BBBFD}" destId="{47BDCAE1-F423-4DFA-8A33-EDC8E3FD4876}" srcOrd="0" destOrd="0" presId="urn:microsoft.com/office/officeart/2008/layout/VerticalCurvedList"/>
    <dgm:cxn modelId="{7CECF4E1-ADC1-4D7F-8D91-59A1DE2F000F}" type="presParOf" srcId="{47BDCAE1-F423-4DFA-8A33-EDC8E3FD4876}" destId="{79B3A263-BFD2-47AB-BE12-CCB76B4FE723}" srcOrd="0" destOrd="0" presId="urn:microsoft.com/office/officeart/2008/layout/VerticalCurvedList"/>
    <dgm:cxn modelId="{BE0C9A7E-B41C-4ADA-BFB6-8539E21E1FC0}" type="presParOf" srcId="{47BDCAE1-F423-4DFA-8A33-EDC8E3FD4876}" destId="{85BD7BB8-DEC8-4EEA-BF1F-FB8EA2FBBA91}" srcOrd="1" destOrd="0" presId="urn:microsoft.com/office/officeart/2008/layout/VerticalCurvedList"/>
    <dgm:cxn modelId="{BC54A83A-5CC7-4CAE-A144-84CA82F9FE7C}" type="presParOf" srcId="{47BDCAE1-F423-4DFA-8A33-EDC8E3FD4876}" destId="{A8C96169-8A68-4DFF-97DB-FC4EBDE86500}" srcOrd="2" destOrd="0" presId="urn:microsoft.com/office/officeart/2008/layout/VerticalCurvedList"/>
    <dgm:cxn modelId="{9DD30291-C773-4FB5-85BD-43858A560C15}" type="presParOf" srcId="{47BDCAE1-F423-4DFA-8A33-EDC8E3FD4876}" destId="{6A14EB5D-36D3-412D-A132-1B1B8C9A00AC}" srcOrd="3" destOrd="0" presId="urn:microsoft.com/office/officeart/2008/layout/VerticalCurvedList"/>
    <dgm:cxn modelId="{8E073C7D-CBDB-4715-A8FE-535042ECEEED}" type="presParOf" srcId="{449AB926-007C-480C-86E9-99293A4BBBFD}" destId="{DE029350-E678-4B66-A425-D0EF7C0DCEE0}" srcOrd="1" destOrd="0" presId="urn:microsoft.com/office/officeart/2008/layout/VerticalCurvedList"/>
    <dgm:cxn modelId="{DC8EAEA9-FCB1-4706-8CAC-4DE28A998BF9}" type="presParOf" srcId="{449AB926-007C-480C-86E9-99293A4BBBFD}" destId="{C6481170-6C3E-4124-9A0F-85919DD96720}" srcOrd="2" destOrd="0" presId="urn:microsoft.com/office/officeart/2008/layout/VerticalCurvedList"/>
    <dgm:cxn modelId="{55252CCD-AB31-45B1-88C8-CECA82D8ED17}" type="presParOf" srcId="{C6481170-6C3E-4124-9A0F-85919DD96720}" destId="{4113D0AC-82A3-44F0-99E5-1C483D5BF8BB}" srcOrd="0" destOrd="0" presId="urn:microsoft.com/office/officeart/2008/layout/VerticalCurvedList"/>
    <dgm:cxn modelId="{7967185F-73C4-4C5C-BC3D-92420DCB1CDD}" type="presParOf" srcId="{449AB926-007C-480C-86E9-99293A4BBBFD}" destId="{C6399FD3-2620-4A7A-ABDA-1805F6A5C922}" srcOrd="3" destOrd="0" presId="urn:microsoft.com/office/officeart/2008/layout/VerticalCurvedList"/>
    <dgm:cxn modelId="{9BAA5525-22FA-4FE4-A7F1-8E46D4A4AB71}" type="presParOf" srcId="{449AB926-007C-480C-86E9-99293A4BBBFD}" destId="{BEAB8EDA-E3F2-4868-8AB4-D4A6BF2D6B0D}" srcOrd="4" destOrd="0" presId="urn:microsoft.com/office/officeart/2008/layout/VerticalCurvedList"/>
    <dgm:cxn modelId="{45FE522A-1F1C-47E5-B5C5-CE0368A2AB10}" type="presParOf" srcId="{BEAB8EDA-E3F2-4868-8AB4-D4A6BF2D6B0D}" destId="{E4A465A7-0134-439C-8672-3EB8B82A8F63}" srcOrd="0" destOrd="0" presId="urn:microsoft.com/office/officeart/2008/layout/VerticalCurvedList"/>
    <dgm:cxn modelId="{31C637C9-D86D-455E-97C4-2DF3251ADC5B}" type="presParOf" srcId="{449AB926-007C-480C-86E9-99293A4BBBFD}" destId="{C9261998-8ED1-4432-BD16-B1EA42F9AA61}" srcOrd="5" destOrd="0" presId="urn:microsoft.com/office/officeart/2008/layout/VerticalCurvedList"/>
    <dgm:cxn modelId="{4A162EC7-E6F0-441E-952D-7EB2C53FDAE1}" type="presParOf" srcId="{449AB926-007C-480C-86E9-99293A4BBBFD}" destId="{95436184-70DC-45BD-BFB8-2D6A707E7F80}" srcOrd="6" destOrd="0" presId="urn:microsoft.com/office/officeart/2008/layout/VerticalCurvedList"/>
    <dgm:cxn modelId="{1291A077-C9FD-4201-8BB8-459EE7CFDD20}" type="presParOf" srcId="{95436184-70DC-45BD-BFB8-2D6A707E7F80}" destId="{588AC780-B9E6-427D-BA1C-D2D7BE2253FA}" srcOrd="0" destOrd="0" presId="urn:microsoft.com/office/officeart/2008/layout/VerticalCurvedList"/>
    <dgm:cxn modelId="{8B3C4F77-C8D1-4605-9368-425F60487912}" type="presParOf" srcId="{449AB926-007C-480C-86E9-99293A4BBBFD}" destId="{D56C2F4C-C969-4D7C-BFCF-137DF3389DA6}" srcOrd="7" destOrd="0" presId="urn:microsoft.com/office/officeart/2008/layout/VerticalCurvedList"/>
    <dgm:cxn modelId="{EF932638-CD68-4AD6-BB43-C2CE48BD1003}" type="presParOf" srcId="{449AB926-007C-480C-86E9-99293A4BBBFD}" destId="{E89AC5DE-E2FD-4E0B-B0CF-EA4F09C2F758}" srcOrd="8" destOrd="0" presId="urn:microsoft.com/office/officeart/2008/layout/VerticalCurvedList"/>
    <dgm:cxn modelId="{B676F156-E61E-4BB6-ABC5-AD9CDBC0B2AE}" type="presParOf" srcId="{E89AC5DE-E2FD-4E0B-B0CF-EA4F09C2F758}" destId="{3C40BFD1-E52F-41A7-A939-BD40D052FD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D7BB8-DEC8-4EEA-BF1F-FB8EA2FBBA91}">
      <dsp:nvSpPr>
        <dsp:cNvPr id="0" name=""/>
        <dsp:cNvSpPr/>
      </dsp:nvSpPr>
      <dsp:spPr>
        <a:xfrm>
          <a:off x="-1259482" y="-420351"/>
          <a:ext cx="3591367" cy="3591367"/>
        </a:xfrm>
        <a:prstGeom prst="blockArc">
          <a:avLst>
            <a:gd name="adj1" fmla="val 18900000"/>
            <a:gd name="adj2" fmla="val 2700000"/>
            <a:gd name="adj3" fmla="val 60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9350-E678-4B66-A425-D0EF7C0DCEE0}">
      <dsp:nvSpPr>
        <dsp:cNvPr id="0" name=""/>
        <dsp:cNvSpPr/>
      </dsp:nvSpPr>
      <dsp:spPr>
        <a:xfrm>
          <a:off x="2281342" y="247855"/>
          <a:ext cx="2686841" cy="35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31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Etudes promotionnelles (arrêté de 2009)  </a:t>
          </a:r>
          <a:endParaRPr lang="fr-FR" sz="1000" kern="1200" dirty="0"/>
        </a:p>
      </dsp:txBody>
      <dsp:txXfrm>
        <a:off x="2281342" y="247855"/>
        <a:ext cx="2686841" cy="351001"/>
      </dsp:txXfrm>
    </dsp:sp>
    <dsp:sp modelId="{4113D0AC-82A3-44F0-99E5-1C483D5BF8BB}">
      <dsp:nvSpPr>
        <dsp:cNvPr id="0" name=""/>
        <dsp:cNvSpPr/>
      </dsp:nvSpPr>
      <dsp:spPr>
        <a:xfrm>
          <a:off x="1976830" y="243831"/>
          <a:ext cx="350998" cy="350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99FD3-2620-4A7A-ABDA-1805F6A5C922}">
      <dsp:nvSpPr>
        <dsp:cNvPr id="0" name=""/>
        <dsp:cNvSpPr/>
      </dsp:nvSpPr>
      <dsp:spPr>
        <a:xfrm>
          <a:off x="2457344" y="724847"/>
          <a:ext cx="2608351" cy="35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31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Diplômes hors arrêté 2009 (ex formep2)</a:t>
          </a:r>
          <a:endParaRPr lang="fr-FR" sz="1000" kern="1200" dirty="0"/>
        </a:p>
      </dsp:txBody>
      <dsp:txXfrm>
        <a:off x="2457344" y="724847"/>
        <a:ext cx="2608351" cy="351001"/>
      </dsp:txXfrm>
    </dsp:sp>
    <dsp:sp modelId="{E4A465A7-0134-439C-8672-3EB8B82A8F63}">
      <dsp:nvSpPr>
        <dsp:cNvPr id="0" name=""/>
        <dsp:cNvSpPr/>
      </dsp:nvSpPr>
      <dsp:spPr>
        <a:xfrm>
          <a:off x="2023567" y="706076"/>
          <a:ext cx="350998" cy="350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61998-8ED1-4432-BD16-B1EA42F9AA61}">
      <dsp:nvSpPr>
        <dsp:cNvPr id="0" name=""/>
        <dsp:cNvSpPr/>
      </dsp:nvSpPr>
      <dsp:spPr>
        <a:xfrm>
          <a:off x="2340412" y="1270579"/>
          <a:ext cx="3044012" cy="35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31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Diplômes, qualification  et certification (enregistrés RNCP) (niveaux 5 à 2)</a:t>
          </a:r>
          <a:endParaRPr lang="fr-FR" sz="1000" kern="1200" dirty="0"/>
        </a:p>
      </dsp:txBody>
      <dsp:txXfrm>
        <a:off x="2340412" y="1270579"/>
        <a:ext cx="3044012" cy="351001"/>
      </dsp:txXfrm>
    </dsp:sp>
    <dsp:sp modelId="{588AC780-B9E6-427D-BA1C-D2D7BE2253FA}">
      <dsp:nvSpPr>
        <dsp:cNvPr id="0" name=""/>
        <dsp:cNvSpPr/>
      </dsp:nvSpPr>
      <dsp:spPr>
        <a:xfrm>
          <a:off x="2023567" y="1230439"/>
          <a:ext cx="350998" cy="350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C2F4C-C969-4D7C-BFCF-137DF3389DA6}">
      <dsp:nvSpPr>
        <dsp:cNvPr id="0" name=""/>
        <dsp:cNvSpPr/>
      </dsp:nvSpPr>
      <dsp:spPr>
        <a:xfrm rot="10800000" flipV="1">
          <a:off x="2353113" y="1755990"/>
          <a:ext cx="3182701" cy="35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31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Formations socle de compétences  de base (compétences clefs ….)</a:t>
          </a:r>
          <a:endParaRPr lang="fr-FR" sz="1000" kern="1200" dirty="0"/>
        </a:p>
      </dsp:txBody>
      <dsp:txXfrm rot="-10800000">
        <a:off x="2353113" y="1755990"/>
        <a:ext cx="3182701" cy="351001"/>
      </dsp:txXfrm>
    </dsp:sp>
    <dsp:sp modelId="{3C40BFD1-E52F-41A7-A939-BD40D052FD19}">
      <dsp:nvSpPr>
        <dsp:cNvPr id="0" name=""/>
        <dsp:cNvSpPr/>
      </dsp:nvSpPr>
      <dsp:spPr>
        <a:xfrm flipH="1" flipV="1">
          <a:off x="910546" y="2106991"/>
          <a:ext cx="114649" cy="3379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F4E1A-6591-4C36-89B7-9FCCA964C4C4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DA99E-ADA1-4899-8F0C-11F06C970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5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755D8-65E5-4ADA-83E2-5A89E8225089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2AEA7-C071-4654-88B9-AC51A5F88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0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AEA7-C071-4654-88B9-AC51A5F885C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297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993901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686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7D6D7C-F86A-4AF1-B51C-71E9E1F17201}" type="slidenum">
              <a:rPr lang="fr-FR" altLang="fr-FR" smtClean="0">
                <a:latin typeface="Calibri" panose="020F0502020204030204" pitchFamily="34" charset="0"/>
              </a:rPr>
              <a:pPr/>
              <a:t>11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30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79450" y="4603750"/>
            <a:ext cx="5438775" cy="457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b="1" smtClean="0"/>
              <a:t>Retour sur la création du parcours</a:t>
            </a:r>
          </a:p>
          <a:p>
            <a:r>
              <a:rPr lang="fr-FR" altLang="fr-FR" b="1" smtClean="0"/>
              <a:t>Le parcours:</a:t>
            </a:r>
          </a:p>
          <a:p>
            <a:r>
              <a:rPr lang="fr-FR" altLang="fr-FR" smtClean="0"/>
              <a:t>Le module tronc commun est OBLIGATOIRE pour accéder aux autres modules: prérequis (même si le participant a déjà réalisé du CEP),</a:t>
            </a:r>
          </a:p>
          <a:p>
            <a:r>
              <a:rPr lang="fr-FR" altLang="fr-FR" smtClean="0"/>
              <a:t>Le module « conduite d’entretien » est un module facultatif.</a:t>
            </a:r>
          </a:p>
          <a:p>
            <a:r>
              <a:rPr lang="fr-FR" altLang="fr-FR" smtClean="0"/>
              <a:t>Le module tronc commun et le module « conduite d’entretien » permettent aux apprenants de réaliser le niveau 1 du CEP.</a:t>
            </a:r>
          </a:p>
          <a:p>
            <a:r>
              <a:rPr lang="fr-FR" altLang="fr-FR" b="1" smtClean="0"/>
              <a:t>L’outils d’ »autodiagnostic » </a:t>
            </a:r>
            <a:r>
              <a:rPr lang="fr-FR" altLang="fr-FR" smtClean="0"/>
              <a:t>permettra aux apprenants en se questionnant sur les savoirs opérationnels de se positionner sur les besoins de formation des modules spécifiques.</a:t>
            </a:r>
          </a:p>
          <a:p>
            <a:r>
              <a:rPr lang="fr-FR" altLang="fr-FR" smtClean="0"/>
              <a:t>Cette phase sera accompagné par les formateurs. Il pourra être réalisé sur papier ou par l’intermédiaire de la plateforme mise en place spécifiquement pour ce parcours.</a:t>
            </a:r>
          </a:p>
          <a:p>
            <a:r>
              <a:rPr lang="fr-FR" altLang="fr-FR" smtClean="0"/>
              <a:t>La</a:t>
            </a:r>
            <a:r>
              <a:rPr lang="fr-FR" altLang="fr-FR" b="1" smtClean="0"/>
              <a:t> plateforme </a:t>
            </a:r>
            <a:r>
              <a:rPr lang="fr-FR" altLang="fr-FR" smtClean="0"/>
              <a:t>permettra les échanges entre apprenants d’une session et avec le formateur.</a:t>
            </a:r>
          </a:p>
          <a:p>
            <a:r>
              <a:rPr lang="fr-FR" altLang="fr-FR" b="1" smtClean="0"/>
              <a:t>Niveau 2 du CEP: </a:t>
            </a:r>
          </a:p>
          <a:p>
            <a:r>
              <a:rPr lang="fr-FR" altLang="fr-FR" smtClean="0"/>
              <a:t>6 modules spécifiques sont proposés. Ces modules permettront aux apprenants de réaliser les niveaux 2 et 3 du CEP. Chaque module a un objectif. Aucun n’est obligatoire. Ils ont même niveau d’importance. La question est surtout d’en connaître le besoin en fonction des apprenants (c’est le rôle de l’autodiagnostic).</a:t>
            </a:r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AE5AA-0597-4750-BF98-2960FA88E87E}" type="slidenum">
              <a:rPr lang="fr-FR" altLang="fr-FR" smtClean="0">
                <a:latin typeface="Calibri" panose="020F0502020204030204" pitchFamily="34" charset="0"/>
              </a:rPr>
              <a:pPr/>
              <a:t>12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22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927EFD-3EF6-4589-83E7-82DE414714C2}" type="slidenum">
              <a:rPr lang="fr-FR" altLang="fr-FR" smtClean="0">
                <a:latin typeface="Calibri" panose="020F0502020204030204" pitchFamily="34" charset="0"/>
              </a:rPr>
              <a:pPr/>
              <a:t>13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70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BA5749-A499-4CB7-BE8F-A790D1F9D5D8}" type="slidenum">
              <a:rPr lang="fr-FR" altLang="fr-FR" smtClean="0">
                <a:latin typeface="Calibri" panose="020F0502020204030204" pitchFamily="34" charset="0"/>
              </a:rPr>
              <a:pPr/>
              <a:t>14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17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7000" y="2111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158750" y="4171950"/>
            <a:ext cx="6553200" cy="59753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dirty="0" smtClean="0"/>
              <a:t>MODULE 2 A: « Rôle et outils du conseiller dans la </a:t>
            </a:r>
            <a:r>
              <a:rPr lang="fr-FR" dirty="0" err="1" smtClean="0"/>
              <a:t>co</a:t>
            </a:r>
            <a:r>
              <a:rPr lang="fr-FR" dirty="0" smtClean="0"/>
              <a:t>-construction du projet d’évolution professionnelle » 3 jours</a:t>
            </a:r>
          </a:p>
          <a:p>
            <a:pPr>
              <a:defRPr/>
            </a:pPr>
            <a:r>
              <a:rPr lang="fr-FR" dirty="0" smtClean="0"/>
              <a:t>- Objectif n°1 : Rôle et missions du conseiller en évolution professionnelle</a:t>
            </a:r>
          </a:p>
          <a:p>
            <a:pPr>
              <a:defRPr/>
            </a:pPr>
            <a:r>
              <a:rPr lang="fr-FR" dirty="0" smtClean="0"/>
              <a:t>- Objectif n°2 : adopter une posture d’accompagnement et de </a:t>
            </a:r>
            <a:r>
              <a:rPr lang="fr-FR" dirty="0" err="1" smtClean="0"/>
              <a:t>co</a:t>
            </a:r>
            <a:r>
              <a:rPr lang="fr-FR" dirty="0" smtClean="0"/>
              <a:t>-construction tout au long des différentes étapes du projet d’évolution professionnelle et utiliser les outils adaptés</a:t>
            </a:r>
          </a:p>
          <a:p>
            <a:pPr>
              <a:defRPr/>
            </a:pPr>
            <a:r>
              <a:rPr lang="fr-FR" dirty="0" smtClean="0"/>
              <a:t>- Objectif n°3 : définir une stratégie et un plan d’actions avec le professionnel concerné, examiner la faisabilité du projet et les financements possibles</a:t>
            </a:r>
          </a:p>
          <a:p>
            <a:pPr>
              <a:defRPr/>
            </a:pPr>
            <a:r>
              <a:rPr lang="fr-FR" dirty="0" smtClean="0"/>
              <a:t>- Objectif n°4 : formalisation du plan d’action et définition d’un outil de suivi de réalisation du projet de l’agent </a:t>
            </a:r>
          </a:p>
          <a:p>
            <a:pPr>
              <a:defRPr/>
            </a:pPr>
            <a:r>
              <a:rPr lang="fr-FR" dirty="0" smtClean="0"/>
              <a:t>MODULE 2B: « Mobilisation et participation aux réseaux des acteurs » 1 jour</a:t>
            </a:r>
          </a:p>
          <a:p>
            <a:pPr>
              <a:defRPr/>
            </a:pPr>
            <a:r>
              <a:rPr lang="fr-FR" dirty="0" smtClean="0"/>
              <a:t>- Objectif n°1 : Cartographier les champs d’expertise et les dispositifs proposés par les différents acteurs, orienter l’agent vers les acteurs adéquats en fonction de son projet d’évolution professionnelle</a:t>
            </a:r>
          </a:p>
          <a:p>
            <a:pPr>
              <a:defRPr/>
            </a:pPr>
            <a:r>
              <a:rPr lang="fr-FR" dirty="0" smtClean="0"/>
              <a:t>- Objectif n°2 : assurer la cohérence de l’intervention des différents acteurs tout au long du projet de l’agent, identifier les différents financements mobilisables </a:t>
            </a:r>
          </a:p>
          <a:p>
            <a:pPr>
              <a:defRPr/>
            </a:pPr>
            <a:r>
              <a:rPr lang="fr-FR" dirty="0" smtClean="0"/>
              <a:t>MODULE 2C: « Les métiers et les statuts de la FPH, les spécificités territoriales liées aux bassins d’emploi » 2 jours</a:t>
            </a:r>
          </a:p>
          <a:p>
            <a:pPr>
              <a:defRPr/>
            </a:pPr>
            <a:r>
              <a:rPr lang="fr-FR" dirty="0" smtClean="0"/>
              <a:t>- Objectif n°1 : Identifier le cadre réglementaire général de la fonction publique hospitalière et celui des contractuels : notion de corps, de grade, de classe, d’emploi… Articuler la logique métier avec la logique statutaire</a:t>
            </a:r>
          </a:p>
          <a:p>
            <a:pPr>
              <a:defRPr/>
            </a:pPr>
            <a:r>
              <a:rPr lang="fr-FR" dirty="0" smtClean="0"/>
              <a:t>- Objectif n°2 : articuler les projets d’évolution professionnelle interne avec les politiques RH et la GPMC des établissements, faire le lien entre répertoire des métiers, fiches métiers et fiches de poste </a:t>
            </a:r>
          </a:p>
          <a:p>
            <a:pPr>
              <a:defRPr/>
            </a:pPr>
            <a:r>
              <a:rPr lang="fr-FR" dirty="0" smtClean="0"/>
              <a:t>- Objectif n°3 : identifier les bassins d’emploi et les spécificités de son territoire (géographie, enclavement, transport etc.) </a:t>
            </a:r>
          </a:p>
          <a:p>
            <a:pPr>
              <a:defRPr/>
            </a:pPr>
            <a:r>
              <a:rPr lang="fr-FR" dirty="0" smtClean="0"/>
              <a:t>MODULE 2D: « Accompagnement des publics spécifiques »1 jour</a:t>
            </a:r>
          </a:p>
          <a:p>
            <a:pPr>
              <a:defRPr/>
            </a:pPr>
            <a:r>
              <a:rPr lang="fr-FR" dirty="0" smtClean="0"/>
              <a:t>- Objectif n°1 : Mettre en </a:t>
            </a:r>
            <a:r>
              <a:rPr lang="fr-FR" dirty="0" err="1" smtClean="0"/>
              <a:t>oeuvre</a:t>
            </a:r>
            <a:r>
              <a:rPr lang="fr-FR" dirty="0" smtClean="0"/>
              <a:t> un accompagnement adapté en fonction des publics spécifiques identifiés (handicap, 1er niveau de qualification, inaptitude, seconde partie de carrière…) et mobiliser les acteurs internes et externes et les dispositifs dédiés : compétences clés/</a:t>
            </a:r>
            <a:r>
              <a:rPr lang="fr-FR" dirty="0" err="1" smtClean="0"/>
              <a:t>Cléa</a:t>
            </a:r>
            <a:r>
              <a:rPr lang="fr-FR" dirty="0" smtClean="0"/>
              <a:t>, FIPHFP, Sameth, médecine/psychologue du travail, service RH…</a:t>
            </a:r>
          </a:p>
          <a:p>
            <a:pPr>
              <a:defRPr/>
            </a:pPr>
            <a:r>
              <a:rPr lang="fr-FR" dirty="0" smtClean="0"/>
              <a:t>- Objectif n°2 : Co-construire un parcours adapté à la situation spécifique et prévenir les situations de blocage en ajustant sa posture relationnelle et sa communication (éviter stigmatisation, vocabulaire adapté…) </a:t>
            </a:r>
          </a:p>
          <a:p>
            <a:pPr>
              <a:defRPr/>
            </a:pPr>
            <a:r>
              <a:rPr lang="fr-FR" dirty="0" smtClean="0"/>
              <a:t>MODULE 2E: « Accompagnement à l’utilisation des différents outils de recherche d’emploi : CV, lettre de motivation, ressources documentaires… »1 jour</a:t>
            </a:r>
          </a:p>
          <a:p>
            <a:pPr>
              <a:defRPr/>
            </a:pPr>
            <a:r>
              <a:rPr lang="fr-FR" dirty="0" smtClean="0"/>
              <a:t>- Objectif n°1 : maîtriser les techniques de rédaction d’une lettre de motivation, d’un CV… sensibiliser les agents à l’utilisation des réseaux sociaux professionnels</a:t>
            </a:r>
          </a:p>
          <a:p>
            <a:pPr>
              <a:defRPr/>
            </a:pPr>
            <a:r>
              <a:rPr lang="fr-FR" dirty="0" smtClean="0"/>
              <a:t>- Objectif n°2 : Formuler des conseils de posture et de présentation lors de la communication orale, encourager une approche créative chez l’agent afin qu’il puisse se différencier et valoriser sa candidature. </a:t>
            </a:r>
          </a:p>
          <a:p>
            <a:pPr>
              <a:defRPr/>
            </a:pPr>
            <a:r>
              <a:rPr lang="fr-FR" dirty="0" smtClean="0"/>
              <a:t>MODULE 2F: « Conseil à la reprise et à la création d’entreprise »0,50 jour</a:t>
            </a:r>
          </a:p>
          <a:p>
            <a:pPr>
              <a:defRPr/>
            </a:pPr>
            <a:r>
              <a:rPr lang="fr-FR" dirty="0" smtClean="0"/>
              <a:t>- Objectif n°1 : Appréhender les principes et les modalités de reprise ou de création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540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AEA7-C071-4654-88B9-AC51A5F885C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064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63838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61D771-3960-4351-9EBC-A4315D5B8520}" type="slidenum">
              <a:rPr lang="fr-FR" altLang="fr-FR" smtClean="0">
                <a:latin typeface="Calibri" panose="020F0502020204030204" pitchFamily="34" charset="0"/>
              </a:rPr>
              <a:pPr/>
              <a:t>2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3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491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7713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50938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11313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71688" indent="-2301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46CFE1C3-2920-466E-9DB0-6A0E52148555}" type="slidenum">
              <a:rPr lang="fr-FR" altLang="fr-FR" sz="1200"/>
              <a:pPr/>
              <a:t>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55896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 dirty="0" smtClean="0"/>
              <a:t>Qui paie? Le décret du 6 mai précise, c’est l’article 9, que l’employeur prend en charge les frais pédagogiques qui se rattachent à la formation suivie au titre du CPF. Il peut aussi prendre en charge les frais occasionnés par leurs déplacements. La prise en charge des frais peut nous dit ce même article 9 faire l’objet d’un plafonnement déterminé par une décision de l’autorité investie du pouvoir de nomination.</a:t>
            </a:r>
          </a:p>
          <a:p>
            <a:pPr>
              <a:spcBef>
                <a:spcPct val="0"/>
              </a:spcBef>
            </a:pPr>
            <a:r>
              <a:rPr lang="fr-FR" altLang="fr-FR" dirty="0" smtClean="0"/>
              <a:t>Or il n’y a pas de fond dédié au financement du CPF dans les textes… </a:t>
            </a:r>
          </a:p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35839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074F22-762C-4A9D-96F8-E2818354BD76}" type="slidenum">
              <a:rPr lang="fr-FR" altLang="fr-FR" smtClean="0">
                <a:latin typeface="Calibri" panose="020F0502020204030204" pitchFamily="34" charset="0"/>
              </a:rPr>
              <a:pPr/>
              <a:t>5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798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857CEDC3-D107-424C-A843-11C85ED64C85}" type="slidenum">
              <a:rPr lang="fr-FR" altLang="fr-FR" sz="1200"/>
              <a:pPr/>
              <a:t>6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70588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798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857CEDC3-D107-424C-A843-11C85ED64C85}" type="slidenum">
              <a:rPr lang="fr-FR" altLang="fr-FR" sz="1200"/>
              <a:pPr/>
              <a:t>7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116930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647E92-D029-4C20-80ED-EBC937BB3349}" type="slidenum">
              <a:rPr lang="fr-FR" altLang="fr-FR" smtClean="0">
                <a:latin typeface="Calibri" panose="020F0502020204030204" pitchFamily="34" charset="0"/>
              </a:rPr>
              <a:pPr/>
              <a:t>8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81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b="1" smtClean="0"/>
              <a:t>L’ordonnance n°2017-53 du 19 janvier 2017</a:t>
            </a:r>
            <a:r>
              <a:rPr lang="fr-FR" altLang="fr-FR" smtClean="0"/>
              <a:t> portant diverses dispositions relatives au compte personnel d’activité, à la formation et à la santé et la sécurité au travail dans la fonction publique ;</a:t>
            </a:r>
          </a:p>
          <a:p>
            <a:r>
              <a:rPr lang="fr-FR" altLang="fr-FR" b="1" smtClean="0"/>
              <a:t>Le décret n°2017-928 du 6 mai 2017</a:t>
            </a:r>
            <a:r>
              <a:rPr lang="fr-FR" altLang="fr-FR" smtClean="0"/>
              <a:t> relatif à la mise en œuvre du compte personnel d’activité dans la fonction publique et à la formation professionnelle tout au long de la vie ;</a:t>
            </a:r>
          </a:p>
          <a:p>
            <a:r>
              <a:rPr lang="fr-FR" altLang="fr-FR" b="1" smtClean="0"/>
              <a:t>La circulaire du 10 mai 2017</a:t>
            </a:r>
            <a:r>
              <a:rPr lang="fr-FR" altLang="fr-FR" smtClean="0"/>
              <a:t> relative aux modalités de mise en œuvre du compte personnel d’activité dans la fonction publique.</a:t>
            </a:r>
          </a:p>
          <a:p>
            <a:r>
              <a:rPr lang="fr-FR" altLang="fr-FR" b="1" smtClean="0"/>
              <a:t>L’Arrêté du 16 juillet 2014 </a:t>
            </a:r>
            <a:r>
              <a:rPr lang="fr-FR" altLang="fr-FR" smtClean="0"/>
              <a:t>fixant le cahier des charges relatif au conseil en évolution professionnelle</a:t>
            </a:r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5AE9E3-9EF9-46A0-A2F3-21478C367623}" type="slidenum">
              <a:rPr lang="fr-FR" altLang="fr-FR" smtClean="0">
                <a:latin typeface="Calibri" panose="020F0502020204030204" pitchFamily="34" charset="0"/>
              </a:rPr>
              <a:pPr/>
              <a:t>9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1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3200" y="3145535"/>
            <a:ext cx="9144000" cy="1655762"/>
          </a:xfrm>
        </p:spPr>
        <p:txBody>
          <a:bodyPr/>
          <a:lstStyle>
            <a:lvl1pPr marL="0" indent="0" algn="ctr">
              <a:buNone/>
              <a:defRPr sz="4000" b="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190135" y="268853"/>
            <a:ext cx="8893761" cy="363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1524000" y="39541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10648" y="850900"/>
            <a:ext cx="217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2411283" y="6251859"/>
            <a:ext cx="7965986" cy="208250"/>
          </a:xfrm>
          <a:prstGeom prst="rect">
            <a:avLst/>
          </a:prstGeom>
          <a:solidFill>
            <a:srgbClr val="5794CA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6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94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61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992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263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46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70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46129"/>
            <a:ext cx="10515600" cy="944559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9E1-6AB0-4915-A939-8AFC983AC082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56BD-35DC-4857-BEF9-300B54519D81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1954464" y="268853"/>
            <a:ext cx="8893761" cy="363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2411283" y="6251859"/>
            <a:ext cx="7965986" cy="208250"/>
          </a:xfrm>
          <a:prstGeom prst="rect">
            <a:avLst/>
          </a:prstGeom>
          <a:solidFill>
            <a:srgbClr val="5794CA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4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CPA EN DÉTAIL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203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CPA EN DÉTAIL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13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CPA EN DÉTAIL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0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294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015042" y="1526928"/>
            <a:ext cx="4080959" cy="288032"/>
          </a:xfrm>
        </p:spPr>
        <p:txBody>
          <a:bodyPr lIns="0" tIns="0" rIns="0" bIns="0">
            <a:noAutofit/>
          </a:bodyPr>
          <a:lstStyle>
            <a:lvl1pPr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4"/>
          </p:nvPr>
        </p:nvSpPr>
        <p:spPr>
          <a:xfrm>
            <a:off x="2015042" y="1839535"/>
            <a:ext cx="4080959" cy="407473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015042" y="2351525"/>
            <a:ext cx="4080959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4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015042" y="2283391"/>
            <a:ext cx="4080959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6" name="Espace réservé du texte 13"/>
          <p:cNvSpPr>
            <a:spLocks noGrp="1"/>
          </p:cNvSpPr>
          <p:nvPr>
            <p:ph type="body" sz="quarter" idx="17"/>
          </p:nvPr>
        </p:nvSpPr>
        <p:spPr>
          <a:xfrm>
            <a:off x="6288022" y="1529960"/>
            <a:ext cx="4080959" cy="288032"/>
          </a:xfrm>
        </p:spPr>
        <p:txBody>
          <a:bodyPr lIns="0" tIns="0" rIns="0" bIns="0">
            <a:noAutofit/>
          </a:bodyPr>
          <a:lstStyle>
            <a:lvl1pPr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7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6288022" y="1842569"/>
            <a:ext cx="4080959" cy="227831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8" name="Espace réservé du texte 19"/>
          <p:cNvSpPr>
            <a:spLocks noGrp="1"/>
          </p:cNvSpPr>
          <p:nvPr>
            <p:ph type="body" sz="quarter" idx="19"/>
          </p:nvPr>
        </p:nvSpPr>
        <p:spPr>
          <a:xfrm>
            <a:off x="6288022" y="2162283"/>
            <a:ext cx="4080959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6288022" y="2094149"/>
            <a:ext cx="4080959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u pied de page 12"/>
          <p:cNvSpPr>
            <a:spLocks noGrp="1"/>
          </p:cNvSpPr>
          <p:nvPr>
            <p:ph type="ftr" sz="quarter" idx="21"/>
          </p:nvPr>
        </p:nvSpPr>
        <p:spPr>
          <a:xfrm>
            <a:off x="239185" y="-17463"/>
            <a:ext cx="8257116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6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pied de page 12"/>
          <p:cNvSpPr>
            <a:spLocks noGrp="1"/>
          </p:cNvSpPr>
          <p:nvPr>
            <p:ph type="ftr" sz="quarter" idx="21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CPA EN DÉTAIL</a:t>
            </a:r>
          </a:p>
        </p:txBody>
      </p:sp>
    </p:spTree>
    <p:extLst>
      <p:ext uri="{BB962C8B-B14F-4D97-AF65-F5344CB8AC3E}">
        <p14:creationId xmlns:p14="http://schemas.microsoft.com/office/powerpoint/2010/main" val="257872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01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9E1-6AB0-4915-A939-8AFC983AC082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56BD-35DC-4857-BEF9-300B54519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3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7" r:id="rId4"/>
    <p:sldLayoutId id="2147483669" r:id="rId5"/>
    <p:sldLayoutId id="2147483670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intranet.anfh.fr/com/ELEMENTS%20CHARTE/LOGOTYPES/NATIONAL/LOGO_ANFH_GRIS_GRAND.jpg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ntranet.anfh.fr/com/ELEMENTS%20CHARTE/LOGOTYPES/NATIONAL/LOGO_ANFH_GRIS_GRAND.jpg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fh.fr/thematiques/le-compte-personnel-de-formation-cp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intranet.anfh.fr/com/ELEMENTS%20CHARTE/LOGOTYPES/NATIONAL/LOGO_ANFH_GRIS_GRAND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anfh.fr/com/ELEMENTS%20CHARTE/LOGOTYPES/NATIONAL/LOGO_ANFH_GRIS_GRAND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516714" y="2162518"/>
            <a:ext cx="10121900" cy="3180591"/>
          </a:xfrm>
        </p:spPr>
        <p:txBody>
          <a:bodyPr>
            <a:normAutofit/>
          </a:bodyPr>
          <a:lstStyle/>
          <a:p>
            <a:r>
              <a:rPr lang="fr-FR" dirty="0" smtClean="0"/>
              <a:t>Le Compte Personnel  d’Activité (CPA)</a:t>
            </a:r>
            <a:br>
              <a:rPr lang="fr-FR" dirty="0" smtClean="0"/>
            </a:br>
            <a:r>
              <a:rPr lang="fr-FR" dirty="0" smtClean="0"/>
              <a:t>Le Conseil en Evolution Professionnelle (CEP)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478907" y="5521791"/>
            <a:ext cx="980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- Pôle 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Développement des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services - ANFH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10"/>
          <p:cNvSpPr txBox="1">
            <a:spLocks noChangeArrowheads="1"/>
          </p:cNvSpPr>
          <p:nvPr/>
        </p:nvSpPr>
        <p:spPr bwMode="auto">
          <a:xfrm>
            <a:off x="5878953" y="4764378"/>
            <a:ext cx="201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bg1"/>
                </a:solidFill>
                <a:latin typeface="Futura-Bold" pitchFamily="2" charset="0"/>
              </a:rPr>
              <a:t>CPF</a:t>
            </a:r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9" y="549997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3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0" t="27353" r="23590" b="13013"/>
          <a:stretch>
            <a:fillRect/>
          </a:stretch>
        </p:blipFill>
        <p:spPr bwMode="auto">
          <a:xfrm>
            <a:off x="1342768" y="1341439"/>
            <a:ext cx="9180513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9" descr="Bd1_gr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6524625"/>
            <a:ext cx="48593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ZoneTexte 11"/>
          <p:cNvSpPr txBox="1">
            <a:spLocks noChangeArrowheads="1"/>
          </p:cNvSpPr>
          <p:nvPr/>
        </p:nvSpPr>
        <p:spPr bwMode="auto">
          <a:xfrm>
            <a:off x="4817334" y="2580375"/>
            <a:ext cx="33131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8000" dirty="0">
                <a:solidFill>
                  <a:schemeClr val="bg1"/>
                </a:solidFill>
                <a:latin typeface="Futura-Bold" pitchFamily="2" charset="0"/>
              </a:rPr>
              <a:t>CEP</a:t>
            </a:r>
          </a:p>
        </p:txBody>
      </p:sp>
      <p:pic>
        <p:nvPicPr>
          <p:cNvPr id="5" name="Picture 2" descr="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4" y="30754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5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/>
          <p:cNvCxnSpPr/>
          <p:nvPr/>
        </p:nvCxnSpPr>
        <p:spPr>
          <a:xfrm flipH="1">
            <a:off x="4427538" y="2349501"/>
            <a:ext cx="6350" cy="39862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551738" y="2349501"/>
            <a:ext cx="0" cy="39862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 CONSEIL EN EVOLUTION PROFESSIONNELLE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044701" y="3534848"/>
            <a:ext cx="8397875" cy="719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Accompagnement CEP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111375" y="2368550"/>
            <a:ext cx="2052638" cy="1189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Niveau 1:</a:t>
            </a:r>
          </a:p>
          <a:p>
            <a:pPr algn="ctr">
              <a:defRPr/>
            </a:pPr>
            <a:r>
              <a:rPr lang="fr-FR" sz="1600" dirty="0"/>
              <a:t>Un accueil individualisé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598989" y="2349501"/>
            <a:ext cx="2484437" cy="1190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Niveau 2:</a:t>
            </a:r>
          </a:p>
          <a:p>
            <a:pPr algn="ctr">
              <a:defRPr/>
            </a:pPr>
            <a:r>
              <a:rPr lang="fr-FR" sz="1600" dirty="0"/>
              <a:t>Un conseil personnalisé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7685089" y="2349500"/>
            <a:ext cx="2795587" cy="1189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Niveau 3:</a:t>
            </a:r>
          </a:p>
          <a:p>
            <a:pPr algn="ctr">
              <a:defRPr/>
            </a:pPr>
            <a:r>
              <a:rPr lang="fr-FR" sz="1600" dirty="0"/>
              <a:t>Un accompagnement à la mise en œuvre du projet professionnel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16138" y="4314309"/>
            <a:ext cx="2087562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Information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95863" y="4333359"/>
            <a:ext cx="2087562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Construction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04175" y="4327009"/>
            <a:ext cx="2089150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Mise en œuvre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72389" y="5008048"/>
            <a:ext cx="2808287" cy="1182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fr-FR" sz="1400" dirty="0"/>
              <a:t>Construction du plan d’action</a:t>
            </a:r>
          </a:p>
          <a:p>
            <a:pPr marL="285750" indent="-285750">
              <a:buFontTx/>
              <a:buChar char="-"/>
              <a:defRPr/>
            </a:pPr>
            <a:r>
              <a:rPr lang="fr-FR" sz="1400" dirty="0"/>
              <a:t>Sollicitation des dispositifs identifiés et adaptés</a:t>
            </a:r>
          </a:p>
          <a:p>
            <a:pPr marL="285750" indent="-285750">
              <a:buFontTx/>
              <a:buChar char="-"/>
              <a:defRPr/>
            </a:pPr>
            <a:r>
              <a:rPr lang="fr-FR" sz="1400" dirty="0"/>
              <a:t>Réalisation du projet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92638" y="5008048"/>
            <a:ext cx="2730500" cy="1182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fr-FR" sz="1400" dirty="0"/>
              <a:t>Construction du projet professionnel</a:t>
            </a:r>
          </a:p>
          <a:p>
            <a:pPr marL="285750" indent="-285750">
              <a:buFontTx/>
              <a:buChar char="-"/>
              <a:defRPr/>
            </a:pPr>
            <a:r>
              <a:rPr lang="fr-FR" sz="1400" dirty="0"/>
              <a:t>Analyse des compétences acquises ou à acquérir en lien avec le projet ciblé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27200" y="5008048"/>
            <a:ext cx="2566988" cy="1182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fr-FR" sz="1400" dirty="0"/>
              <a:t>Analyse de la demande</a:t>
            </a:r>
          </a:p>
          <a:p>
            <a:pPr marL="285750" indent="-285750">
              <a:buFontTx/>
              <a:buChar char="-"/>
              <a:defRPr/>
            </a:pPr>
            <a:r>
              <a:rPr lang="fr-FR" sz="1400" dirty="0"/>
              <a:t>Information ciblée (territoriale, locale, métiers,…)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4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L’accompagnement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CEP</a:t>
            </a:r>
            <a:endParaRPr lang="fr-FR" altLang="fr-FR" sz="2400" dirty="0">
              <a:solidFill>
                <a:schemeClr val="bg1"/>
              </a:solidFill>
              <a:latin typeface="Helvetica LT Std Bold"/>
              <a:ea typeface="MS PGothic" panose="020B0600070205080204" pitchFamily="34" charset="-128"/>
            </a:endParaRP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838200" y="746129"/>
            <a:ext cx="10515600" cy="9445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dirty="0"/>
              <a:t>Les 3 niveaux du </a:t>
            </a:r>
            <a:r>
              <a:rPr lang="fr-FR" dirty="0" smtClean="0"/>
              <a:t>CEP </a:t>
            </a:r>
            <a:r>
              <a:rPr lang="fr-FR" dirty="0"/>
              <a:t>(Arrêté du 16 juillet 2014 )</a:t>
            </a:r>
            <a:endParaRPr lang="fr-FR" dirty="0" smtClean="0"/>
          </a:p>
        </p:txBody>
      </p:sp>
      <p:pic>
        <p:nvPicPr>
          <p:cNvPr id="17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" y="27983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0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414016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LE CONSEIL EN EVOLUTION PROFESSIONNELLE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275013" y="1188646"/>
            <a:ext cx="2982912" cy="68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/>
              <a:t>TRONC COMMUN OBLIGATOIRE</a:t>
            </a:r>
          </a:p>
          <a:p>
            <a:pPr algn="ctr">
              <a:defRPr/>
            </a:pPr>
            <a:r>
              <a:rPr lang="fr-FR" sz="1200" dirty="0"/>
              <a:t>4 jours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319963" y="1188646"/>
            <a:ext cx="2724150" cy="68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/>
              <a:t>MODULE OPTIONNEL:</a:t>
            </a:r>
          </a:p>
          <a:p>
            <a:pPr algn="ctr">
              <a:defRPr/>
            </a:pPr>
            <a:r>
              <a:rPr lang="fr-FR" sz="1200" dirty="0"/>
              <a:t>Conduite d’entretien</a:t>
            </a:r>
          </a:p>
          <a:p>
            <a:pPr algn="ctr">
              <a:defRPr/>
            </a:pPr>
            <a:r>
              <a:rPr lang="fr-FR" sz="1200" dirty="0"/>
              <a:t>2 jours</a:t>
            </a:r>
          </a:p>
        </p:txBody>
      </p:sp>
      <p:sp>
        <p:nvSpPr>
          <p:cNvPr id="14" name="Accolade ouvrante 13"/>
          <p:cNvSpPr/>
          <p:nvPr/>
        </p:nvSpPr>
        <p:spPr>
          <a:xfrm>
            <a:off x="2701925" y="1179122"/>
            <a:ext cx="344488" cy="688975"/>
          </a:xfrm>
          <a:prstGeom prst="lef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91544" y="1028249"/>
            <a:ext cx="738664" cy="123814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fr-FR" dirty="0"/>
              <a:t>Niveau 1 du CEP</a:t>
            </a:r>
          </a:p>
        </p:txBody>
      </p:sp>
      <p:sp>
        <p:nvSpPr>
          <p:cNvPr id="16" name="Flèche vers le bas 15"/>
          <p:cNvSpPr/>
          <p:nvPr/>
        </p:nvSpPr>
        <p:spPr>
          <a:xfrm>
            <a:off x="6540500" y="2022085"/>
            <a:ext cx="427038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" name="Croix 16"/>
          <p:cNvSpPr/>
          <p:nvPr/>
        </p:nvSpPr>
        <p:spPr>
          <a:xfrm>
            <a:off x="6507163" y="1247384"/>
            <a:ext cx="565150" cy="569912"/>
          </a:xfrm>
          <a:prstGeom prst="plus">
            <a:avLst>
              <a:gd name="adj" fmla="val 44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4778375" y="2466585"/>
            <a:ext cx="4065588" cy="511175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AUTO-DIAGNOSTIC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3119438" y="2850759"/>
            <a:ext cx="1852612" cy="7175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20" idx="0"/>
          </p:cNvCxnSpPr>
          <p:nvPr/>
        </p:nvCxnSpPr>
        <p:spPr>
          <a:xfrm flipH="1">
            <a:off x="4230688" y="2941246"/>
            <a:ext cx="1287462" cy="635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5518151" y="2977760"/>
            <a:ext cx="512763" cy="598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843714" y="2993635"/>
            <a:ext cx="79375" cy="574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23" idx="0"/>
          </p:cNvCxnSpPr>
          <p:nvPr/>
        </p:nvCxnSpPr>
        <p:spPr>
          <a:xfrm>
            <a:off x="7951789" y="2941246"/>
            <a:ext cx="498475" cy="6429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8543925" y="2850760"/>
            <a:ext cx="1030288" cy="733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96" name="Groupe 2"/>
          <p:cNvGrpSpPr>
            <a:grpSpLocks/>
          </p:cNvGrpSpPr>
          <p:nvPr/>
        </p:nvGrpSpPr>
        <p:grpSpPr bwMode="auto">
          <a:xfrm>
            <a:off x="2217739" y="3568309"/>
            <a:ext cx="8320087" cy="2468562"/>
            <a:chOff x="693738" y="3840162"/>
            <a:chExt cx="8320087" cy="2468563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693738" y="3840162"/>
              <a:ext cx="1289050" cy="2468563"/>
            </a:xfrm>
            <a:prstGeom prst="roundRect">
              <a:avLst>
                <a:gd name="adj" fmla="val 13247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Rôles et outils du conseiller dans la co-construction du projet d’évolution professionnelle </a:t>
              </a:r>
              <a:r>
                <a:rPr lang="fr-FR" sz="1200" dirty="0">
                  <a:solidFill>
                    <a:schemeClr val="tx1"/>
                  </a:solidFill>
                </a:rPr>
                <a:t>3 jours</a:t>
              </a: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2068513" y="3848099"/>
              <a:ext cx="1276350" cy="2452689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Mobilisation et participation aux réseaux des acteurs </a:t>
              </a:r>
            </a:p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1 jour</a:t>
              </a: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3430588" y="3848099"/>
              <a:ext cx="1298575" cy="2460626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Les métiers et statuts de la FPH, les spécificités territoriales liées aux bassins de l’emploi</a:t>
              </a:r>
            </a:p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2 jours</a:t>
              </a: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818063" y="3856037"/>
              <a:ext cx="1277937" cy="2452688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Accompagnement adapté des publics spécifiques</a:t>
              </a:r>
            </a:p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1 jour</a:t>
              </a: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6184900" y="3856037"/>
              <a:ext cx="1482725" cy="2452688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Accompagnement à l’utilisation des différents outils de recherche d’emploi: CV, lettre de motivation, ressources documentaires…</a:t>
              </a:r>
            </a:p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1 jour</a:t>
              </a: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7756525" y="3840162"/>
              <a:ext cx="1257300" cy="2468563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/>
                <a:t>Conseil à la reprise et à la création d’entreprise</a:t>
              </a:r>
            </a:p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0,5 jour</a:t>
              </a:r>
            </a:p>
          </p:txBody>
        </p:sp>
      </p:grpSp>
      <p:sp>
        <p:nvSpPr>
          <p:cNvPr id="20498" name="ZoneTexte 2"/>
          <p:cNvSpPr txBox="1">
            <a:spLocks noChangeArrowheads="1"/>
          </p:cNvSpPr>
          <p:nvPr/>
        </p:nvSpPr>
        <p:spPr bwMode="auto">
          <a:xfrm rot="-5400000">
            <a:off x="426245" y="4245378"/>
            <a:ext cx="305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Modules de spécialisation facultatifs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Niveaux 2 et 3 du CEP</a:t>
            </a: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4- CEP : le parcours de formation</a:t>
            </a:r>
            <a:endParaRPr lang="fr-FR" altLang="fr-FR" sz="2400" dirty="0">
              <a:solidFill>
                <a:schemeClr val="bg1"/>
              </a:solidFill>
              <a:latin typeface="Helvetica LT Std Bold"/>
              <a:ea typeface="MS PGothic" panose="020B0600070205080204" pitchFamily="34" charset="-128"/>
            </a:endParaRPr>
          </a:p>
        </p:txBody>
      </p:sp>
      <p:pic>
        <p:nvPicPr>
          <p:cNvPr id="33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6" y="286761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104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204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dirty="0" smtClean="0"/>
              <a:t>Module tronc commun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 CONSEIL EN EVOLUTION PROFESSIONNELLE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2463800" y="1474379"/>
            <a:ext cx="5905500" cy="287338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dirty="0" smtClean="0"/>
              <a:t>Tronc commun – 2 + 2 jours</a:t>
            </a:r>
            <a:endParaRPr lang="fr-FR" dirty="0"/>
          </a:p>
        </p:txBody>
      </p:sp>
      <p:sp>
        <p:nvSpPr>
          <p:cNvPr id="24584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2463800" y="1744662"/>
            <a:ext cx="6775450" cy="4557713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altLang="fr-FR" i="1" dirty="0"/>
              <a:t>Etre en capacité d’assurer le niveau 1 du CEP auprès des agents de Fonction Publique Hospitalière</a:t>
            </a:r>
          </a:p>
          <a:p>
            <a:pPr>
              <a:defRPr/>
            </a:pPr>
            <a:endParaRPr lang="fr-FR" altLang="fr-FR" dirty="0" smtClean="0"/>
          </a:p>
          <a:p>
            <a:pPr>
              <a:defRPr/>
            </a:pPr>
            <a:r>
              <a:rPr lang="fr-FR" altLang="fr-FR" dirty="0" smtClean="0"/>
              <a:t>Objectifs:</a:t>
            </a:r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Expliquer la règlementation en matière de CEP (du général aux spécificités FPH) et les 3 niveaux d’intervention du CEP 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dirty="0" smtClean="0"/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Identifier les enjeux et les impacts de la Gestion des Ressources Humaines sur les projets en évolution professionnelle, identifier les publics spécifiques 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dirty="0" smtClean="0"/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Identifier les modalités opérationnelles de la mise en œuvre du CEP et les liens à établir entre les différents dispositifs de formation, les différents acteurs… 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dirty="0" smtClean="0"/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Respecter les exigences de la fonction de CEP (impartialité, confidentialité…) </a:t>
            </a:r>
            <a:r>
              <a:rPr lang="fr-FR" altLang="fr-FR" i="1" dirty="0" smtClean="0"/>
              <a:t>	</a:t>
            </a:r>
          </a:p>
          <a:p>
            <a:pPr algn="just">
              <a:defRPr/>
            </a:pPr>
            <a:endParaRPr lang="fr-FR" altLang="fr-FR" i="1" dirty="0" smtClean="0"/>
          </a:p>
          <a:p>
            <a:pPr algn="just">
              <a:defRPr/>
            </a:pPr>
            <a:endParaRPr lang="fr-FR" altLang="fr-FR" sz="1600" i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Le parcours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CEP</a:t>
            </a:r>
          </a:p>
        </p:txBody>
      </p:sp>
      <p:pic>
        <p:nvPicPr>
          <p:cNvPr id="7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3" y="418379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0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 CONSEIL EN EVOLUTION PROFESSIONNELLE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2247900" y="1016511"/>
            <a:ext cx="6167680" cy="40158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dirty="0" smtClean="0"/>
              <a:t>MODULE CONDUITE D’ENTRETIEN - 2 jours</a:t>
            </a:r>
            <a:endParaRPr lang="fr-FR" dirty="0"/>
          </a:p>
        </p:txBody>
      </p:sp>
      <p:sp>
        <p:nvSpPr>
          <p:cNvPr id="26632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2247900" y="1505893"/>
            <a:ext cx="6919912" cy="45577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fr-FR" altLang="fr-FR" i="1" dirty="0"/>
              <a:t>Conduire un entretien de manière adapté dans le cadre d’un conseil en évolution professionnelle sur les dimensions relationnelles et techniques</a:t>
            </a:r>
          </a:p>
          <a:p>
            <a:pPr>
              <a:defRPr/>
            </a:pPr>
            <a:endParaRPr lang="fr-FR" altLang="fr-FR" dirty="0" smtClean="0"/>
          </a:p>
          <a:p>
            <a:pPr>
              <a:defRPr/>
            </a:pPr>
            <a:r>
              <a:rPr lang="fr-FR" altLang="fr-FR" dirty="0" smtClean="0"/>
              <a:t>Objectifs:</a:t>
            </a:r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Définir ce qu’est un entretien de conseil en évolution professionnelle : les enjeux et les objectifs, identifier les différentes étapes de l’entretien et acquérir une méthodologie 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dirty="0" smtClean="0"/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Mettre en œuvre les techniques d’entretien adaptées aux différentes situations rencontrées, mobiliser les techniques d’écoute active : questionnement, reformulation, explicitation… 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dirty="0" smtClean="0"/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Adapter sa posture dans le cadre d’un accompagnement individualisé, définir les limites d’un entretien</a:t>
            </a:r>
            <a:endParaRPr lang="fr-FR" altLang="fr-FR" dirty="0"/>
          </a:p>
          <a:p>
            <a:pPr marL="0" indent="0" algn="just">
              <a:buNone/>
              <a:defRPr/>
            </a:pPr>
            <a:r>
              <a:rPr lang="fr-FR" altLang="fr-FR" dirty="0" smtClean="0"/>
              <a:t>	</a:t>
            </a:r>
          </a:p>
          <a:p>
            <a:pPr marL="285750" indent="-285750" algn="just">
              <a:buFontTx/>
              <a:buChar char="-"/>
              <a:defRPr/>
            </a:pPr>
            <a:r>
              <a:rPr lang="fr-FR" altLang="fr-FR" dirty="0" smtClean="0"/>
              <a:t>Elaborer un compte rendu, une grille d’entretien, définir les modalités de suivi avec le bénéficiaire</a:t>
            </a:r>
          </a:p>
          <a:p>
            <a:pPr marL="285750" indent="-285750" algn="just">
              <a:buFontTx/>
              <a:buChar char="-"/>
              <a:defRPr/>
            </a:pPr>
            <a:endParaRPr lang="fr-FR" altLang="fr-FR" sz="1600" dirty="0"/>
          </a:p>
          <a:p>
            <a:pPr>
              <a:defRPr/>
            </a:pPr>
            <a:endParaRPr lang="fr-FR" altLang="fr-FR" dirty="0" smtClean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Le parcours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CEP</a:t>
            </a:r>
          </a:p>
        </p:txBody>
      </p:sp>
      <p:pic>
        <p:nvPicPr>
          <p:cNvPr id="7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48" y="272906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8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46129"/>
            <a:ext cx="10204342" cy="4782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dirty="0" smtClean="0"/>
              <a:t>Modules spécifiques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914400" y="1224366"/>
            <a:ext cx="10802319" cy="48742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Rôle de outils du conseiller dans la </a:t>
            </a:r>
            <a:r>
              <a:rPr lang="fr-FR" altLang="fr-FR" sz="2100" u="sng" dirty="0" err="1"/>
              <a:t>co</a:t>
            </a:r>
            <a:r>
              <a:rPr lang="fr-FR" altLang="fr-FR" sz="2100" u="sng" dirty="0"/>
              <a:t>-construction du projet d’évolution professionnelle</a:t>
            </a:r>
            <a:r>
              <a:rPr lang="fr-FR" altLang="fr-FR" sz="2100" dirty="0"/>
              <a:t>: A</a:t>
            </a:r>
            <a:r>
              <a:rPr lang="fr-FR" altLang="fr-FR" sz="2100" i="1" dirty="0"/>
              <a:t>ccompagner les agents à la construction de leur projet d’évolution professionnelle et à la formalisation du plan d’action associé</a:t>
            </a:r>
          </a:p>
          <a:p>
            <a:pPr>
              <a:spcBef>
                <a:spcPct val="0"/>
              </a:spcBef>
              <a:defRPr/>
            </a:pPr>
            <a:endParaRPr lang="fr-FR" altLang="fr-FR" sz="2100" i="1" dirty="0"/>
          </a:p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Mobilisation et participation aux réseaux des acteurs:</a:t>
            </a:r>
            <a:r>
              <a:rPr lang="fr-FR" altLang="fr-FR" sz="2100" i="1" dirty="0"/>
              <a:t> Activer les réseaux d’acteurs adaptés (internes à l’établissement / externes au niveau territorial) au projet défini avec l’agent</a:t>
            </a:r>
          </a:p>
          <a:p>
            <a:pPr>
              <a:spcBef>
                <a:spcPct val="0"/>
              </a:spcBef>
              <a:defRPr/>
            </a:pPr>
            <a:endParaRPr lang="fr-FR" altLang="fr-FR" sz="2100" i="1" dirty="0"/>
          </a:p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Les métiers et statuts de la FPH, les spécificités territoriales liées aux bassins d’emploi:</a:t>
            </a:r>
            <a:r>
              <a:rPr lang="fr-FR" altLang="fr-FR" sz="2100" dirty="0"/>
              <a:t> </a:t>
            </a:r>
            <a:r>
              <a:rPr lang="fr-FR" altLang="fr-FR" sz="2100" i="1" dirty="0"/>
              <a:t>Appréhender la diversité des métiers et situations statutaires de la FPH, ainsi que les spécificités territoriales liées aux bassins d’emploi</a:t>
            </a:r>
          </a:p>
          <a:p>
            <a:pPr>
              <a:spcBef>
                <a:spcPct val="0"/>
              </a:spcBef>
              <a:defRPr/>
            </a:pPr>
            <a:endParaRPr lang="fr-FR" altLang="fr-FR" sz="2100" i="1" dirty="0"/>
          </a:p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Accompagnement des publics spécifiques:</a:t>
            </a:r>
            <a:r>
              <a:rPr lang="fr-FR" altLang="fr-FR" sz="2100" dirty="0"/>
              <a:t> </a:t>
            </a:r>
            <a:r>
              <a:rPr lang="fr-FR" altLang="fr-FR" sz="2100" i="1" dirty="0"/>
              <a:t>Mettre en œuvre un accompagnement adapté en fonction des publics spécifiques identifiés (handicap, 1</a:t>
            </a:r>
            <a:r>
              <a:rPr lang="fr-FR" altLang="fr-FR" sz="2100" i="1" baseline="30000" dirty="0"/>
              <a:t>er</a:t>
            </a:r>
            <a:r>
              <a:rPr lang="fr-FR" altLang="fr-FR" sz="2100" i="1" dirty="0"/>
              <a:t> niveau de qualification, inaptitude, seconde partie de carrière,…)</a:t>
            </a:r>
          </a:p>
          <a:p>
            <a:pPr>
              <a:spcBef>
                <a:spcPct val="0"/>
              </a:spcBef>
              <a:defRPr/>
            </a:pPr>
            <a:endParaRPr lang="fr-FR" altLang="fr-FR" sz="2100" i="1" dirty="0"/>
          </a:p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Accompagnement à l’utilisation des différents outils de recherche d’emploi</a:t>
            </a:r>
            <a:r>
              <a:rPr lang="fr-FR" altLang="fr-FR" sz="2100" i="1" u="sng" dirty="0"/>
              <a:t>: CV, lettre de motivation, ressources documentaires…:</a:t>
            </a:r>
            <a:r>
              <a:rPr lang="fr-FR" altLang="fr-FR" sz="2100" i="1" dirty="0"/>
              <a:t> Guider l’agent dans l’élaboration de CV, lettre de motivation,…</a:t>
            </a:r>
          </a:p>
          <a:p>
            <a:pPr>
              <a:spcBef>
                <a:spcPct val="0"/>
              </a:spcBef>
              <a:defRPr/>
            </a:pPr>
            <a:endParaRPr lang="fr-FR" altLang="fr-FR" sz="2100" i="1" dirty="0"/>
          </a:p>
          <a:p>
            <a:pPr>
              <a:spcBef>
                <a:spcPct val="0"/>
              </a:spcBef>
              <a:defRPr/>
            </a:pPr>
            <a:r>
              <a:rPr lang="fr-FR" altLang="fr-FR" sz="2100" u="sng" dirty="0"/>
              <a:t>Conseil à la reprise et à la création d’entreprise:</a:t>
            </a:r>
            <a:r>
              <a:rPr lang="fr-FR" altLang="fr-FR" sz="2100" dirty="0"/>
              <a:t> </a:t>
            </a:r>
            <a:r>
              <a:rPr lang="fr-FR" altLang="fr-FR" sz="2100" i="1" dirty="0"/>
              <a:t>Appréhender les principes et modalités de reprise ou de création d’entreprise</a:t>
            </a:r>
            <a:endParaRPr lang="fr-FR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Le parcours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CEP</a:t>
            </a:r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48" y="300615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37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dirty="0"/>
              <a:t>Modalités pratiques</a:t>
            </a:r>
            <a:endParaRPr lang="fr-FR" dirty="0" smtClean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 CONSEIL EN EVOLUTION PROFESSIONNELLE</a:t>
            </a:r>
          </a:p>
        </p:txBody>
      </p:sp>
      <p:sp>
        <p:nvSpPr>
          <p:cNvPr id="79880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1983783" y="1690688"/>
            <a:ext cx="8934773" cy="455771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fr-FR" altLang="fr-FR" sz="2200" u="sng" dirty="0" smtClean="0"/>
              <a:t>Déploiement:</a:t>
            </a:r>
            <a:r>
              <a:rPr lang="fr-FR" altLang="fr-FR" sz="2200" dirty="0" smtClean="0"/>
              <a:t> Démarrage 2018 pour les 3 régions pilotes – 2019 pour les autres</a:t>
            </a:r>
          </a:p>
          <a:p>
            <a:pPr marL="285750" indent="-285750">
              <a:buFontTx/>
              <a:buChar char="-"/>
            </a:pPr>
            <a:r>
              <a:rPr lang="fr-FR" altLang="fr-FR" sz="2200" u="sng" dirty="0" smtClean="0"/>
              <a:t>Public</a:t>
            </a:r>
            <a:r>
              <a:rPr lang="fr-FR" altLang="fr-FR" sz="2200" dirty="0" smtClean="0"/>
              <a:t>: Toute personne (identifiée et inscrite par la direction de l’établissement) en situation de réaliser un accompagnement CEP auprès d’agents de la fonction publique hospitalière</a:t>
            </a:r>
          </a:p>
          <a:p>
            <a:pPr marL="285750" indent="-285750">
              <a:buFontTx/>
              <a:buChar char="-"/>
            </a:pPr>
            <a:r>
              <a:rPr lang="fr-FR" altLang="fr-FR" sz="2200" b="1" u="sng" dirty="0" smtClean="0"/>
              <a:t>Particularité</a:t>
            </a:r>
            <a:r>
              <a:rPr lang="fr-FR" altLang="fr-FR" sz="2200" i="1" dirty="0" smtClean="0"/>
              <a:t>: </a:t>
            </a:r>
            <a:r>
              <a:rPr lang="fr-FR" altLang="fr-FR" sz="2200" dirty="0" smtClean="0"/>
              <a:t>Groupe mixte salariés ANFH / ETS</a:t>
            </a:r>
          </a:p>
          <a:p>
            <a:pPr marL="285750" indent="-285750">
              <a:buFontTx/>
              <a:buChar char="-"/>
            </a:pPr>
            <a:r>
              <a:rPr lang="fr-FR" altLang="fr-FR" sz="2200" u="sng" dirty="0" smtClean="0"/>
              <a:t>Informations pratiques</a:t>
            </a:r>
            <a:r>
              <a:rPr lang="fr-FR" altLang="fr-FR" sz="2200" dirty="0" smtClean="0"/>
              <a:t>: Se rapprocher de votre délégation régionale pour les renseignements sur les modalités de mise en œuvre (dates et lieux)</a:t>
            </a:r>
          </a:p>
          <a:p>
            <a:pPr marL="285750" indent="-285750">
              <a:buFontTx/>
              <a:buChar char="-"/>
            </a:pPr>
            <a:r>
              <a:rPr lang="fr-FR" altLang="fr-FR" sz="2200" u="sng" dirty="0" smtClean="0"/>
              <a:t>Financement</a:t>
            </a:r>
            <a:r>
              <a:rPr lang="fr-FR" altLang="fr-FR" sz="2200" dirty="0" smtClean="0"/>
              <a:t> des frais pédagogiques sur les fonds mutualisés nationaux</a:t>
            </a:r>
          </a:p>
          <a:p>
            <a:pPr marL="285750" indent="-285750">
              <a:buFontTx/>
              <a:buChar char="-"/>
            </a:pPr>
            <a:r>
              <a:rPr lang="fr-FR" altLang="fr-FR" sz="2200" u="sng" dirty="0" smtClean="0"/>
              <a:t>Plaquette CEP</a:t>
            </a:r>
            <a:r>
              <a:rPr lang="fr-FR" altLang="fr-FR" sz="2200" dirty="0" smtClean="0"/>
              <a:t>: retrouvez toutes les informations pratiques sur la plaquette « Formation CEP »</a:t>
            </a:r>
          </a:p>
          <a:p>
            <a:pPr marL="463550" lvl="2" indent="-285750">
              <a:buFontTx/>
              <a:buChar char="-"/>
            </a:pPr>
            <a:endParaRPr lang="fr-FR" altLang="fr-FR" dirty="0" smtClean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Le parcours CEP</a:t>
            </a:r>
            <a:endParaRPr lang="fr-FR" altLang="fr-FR" sz="2400" dirty="0">
              <a:solidFill>
                <a:schemeClr val="bg1"/>
              </a:solidFill>
              <a:latin typeface="Helvetica LT Std Bold"/>
              <a:ea typeface="MS PGothic" panose="020B0600070205080204" pitchFamily="34" charset="-128"/>
            </a:endParaRPr>
          </a:p>
        </p:txBody>
      </p:sp>
      <p:pic>
        <p:nvPicPr>
          <p:cNvPr id="6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57" y="265979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04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/>
          </p:cNvSpPr>
          <p:nvPr/>
        </p:nvSpPr>
        <p:spPr bwMode="auto">
          <a:xfrm>
            <a:off x="3719514" y="3141663"/>
            <a:ext cx="4721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u="sng">
                <a:latin typeface="Futura Hv BT"/>
              </a:rPr>
              <a:t>Merci de votre attention</a:t>
            </a:r>
            <a:endParaRPr lang="fr-FR" altLang="fr-FR" sz="2000">
              <a:latin typeface="Futura Hv BT"/>
            </a:endParaRPr>
          </a:p>
        </p:txBody>
      </p:sp>
      <p:pic>
        <p:nvPicPr>
          <p:cNvPr id="15368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9" y="2274888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19551" y="6492875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Le COMPTE PERSONNEL D’ACTIVITE + LE CONSEIL EN EVOLUTION PROFESSIONNELLE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72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dirty="0" smtClean="0"/>
              <a:t>Le CPA – le CPF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 CPA DANS LA FONCTION PUBLIQUE HOSPITALIERE</a:t>
            </a:r>
            <a:endParaRPr lang="fr-FR" dirty="0"/>
          </a:p>
        </p:txBody>
      </p:sp>
      <p:sp>
        <p:nvSpPr>
          <p:cNvPr id="22540" name="Espace réservé du texte 3"/>
          <p:cNvSpPr txBox="1">
            <a:spLocks/>
          </p:cNvSpPr>
          <p:nvPr/>
        </p:nvSpPr>
        <p:spPr bwMode="auto">
          <a:xfrm>
            <a:off x="1506538" y="5080470"/>
            <a:ext cx="31242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800" dirty="0" smtClean="0">
                <a:latin typeface="Futura Md BT" panose="020B0602020204020303" pitchFamily="34" charset="0"/>
              </a:rPr>
              <a:t>LE CEP </a:t>
            </a:r>
            <a:endParaRPr lang="fr-FR" altLang="fr-FR" sz="1800" dirty="0">
              <a:latin typeface="Futura Md BT" panose="020B0602020204020303" pitchFamily="34" charset="0"/>
            </a:endParaRPr>
          </a:p>
        </p:txBody>
      </p:sp>
      <p:sp>
        <p:nvSpPr>
          <p:cNvPr id="15" name="Espace réservé du texte 3"/>
          <p:cNvSpPr txBox="1">
            <a:spLocks/>
          </p:cNvSpPr>
          <p:nvPr/>
        </p:nvSpPr>
        <p:spPr>
          <a:xfrm>
            <a:off x="1506538" y="1914566"/>
            <a:ext cx="3060700" cy="287337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>
                <a:solidFill>
                  <a:schemeClr val="tx2"/>
                </a:solidFill>
              </a:rPr>
              <a:t>01 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6" name="Espace réservé du texte 4"/>
          <p:cNvSpPr txBox="1">
            <a:spLocks/>
          </p:cNvSpPr>
          <p:nvPr/>
        </p:nvSpPr>
        <p:spPr>
          <a:xfrm>
            <a:off x="972322" y="2370086"/>
            <a:ext cx="8324078" cy="236833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r>
              <a:rPr lang="fr-FR" altLang="fr-FR" sz="1800" cap="all" dirty="0" smtClean="0">
                <a:latin typeface="Futura Md BT" panose="020B0602020204020303" pitchFamily="34" charset="0"/>
              </a:rPr>
              <a:t>Financements</a:t>
            </a:r>
            <a:endParaRPr lang="fr-FR" altLang="fr-FR" sz="1800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fr-FR" altLang="fr-FR" sz="1800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17" name="Espace réservé du texte 7"/>
          <p:cNvSpPr txBox="1">
            <a:spLocks/>
          </p:cNvSpPr>
          <p:nvPr/>
        </p:nvSpPr>
        <p:spPr>
          <a:xfrm>
            <a:off x="1477963" y="2849603"/>
            <a:ext cx="3060700" cy="287338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>
                <a:solidFill>
                  <a:schemeClr val="tx2"/>
                </a:solidFill>
              </a:rPr>
              <a:t>02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8" name="Espace réservé du texte 8"/>
          <p:cNvSpPr txBox="1">
            <a:spLocks/>
          </p:cNvSpPr>
          <p:nvPr/>
        </p:nvSpPr>
        <p:spPr>
          <a:xfrm>
            <a:off x="972322" y="3293478"/>
            <a:ext cx="7486650" cy="608013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fr-FR" altLang="fr-FR" sz="18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a Md BT" panose="020B0602020204020303" pitchFamily="34" charset="0"/>
              </a:rPr>
              <a:t>Dispositifs éligibles ?</a:t>
            </a:r>
          </a:p>
          <a:p>
            <a:pPr marL="457200" lvl="1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fr-FR" sz="1800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457200" lvl="1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22" name="Espace réservé du texte 4"/>
          <p:cNvSpPr txBox="1">
            <a:spLocks/>
          </p:cNvSpPr>
          <p:nvPr/>
        </p:nvSpPr>
        <p:spPr bwMode="auto">
          <a:xfrm>
            <a:off x="1506538" y="4260205"/>
            <a:ext cx="43989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Futura Md BT" panose="020B0602020204020303" pitchFamily="34" charset="0"/>
              </a:rPr>
              <a:t>L’ANFH VOUS ACCOMPAGNE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>
              <a:latin typeface="Futura Md BT" panose="020B0602020204020303" pitchFamily="34" charset="0"/>
            </a:endParaRPr>
          </a:p>
        </p:txBody>
      </p:sp>
      <p:sp>
        <p:nvSpPr>
          <p:cNvPr id="24" name="Espace réservé du texte 7"/>
          <p:cNvSpPr txBox="1">
            <a:spLocks/>
          </p:cNvSpPr>
          <p:nvPr/>
        </p:nvSpPr>
        <p:spPr>
          <a:xfrm>
            <a:off x="1446213" y="3722612"/>
            <a:ext cx="3060700" cy="287338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>
                <a:solidFill>
                  <a:schemeClr val="tx2"/>
                </a:solidFill>
              </a:rPr>
              <a:t>03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7963" y="4601905"/>
            <a:ext cx="94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chemeClr val="tx2"/>
                </a:solidFill>
              </a:rPr>
              <a:t>04</a:t>
            </a: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12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" y="259051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4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673707" indent="-259118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036472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451061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1865650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280239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694828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109417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524006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CC29A2AD-C2A9-46AA-B33C-B87884D0D0FB}" type="slidenum">
              <a:rPr lang="fr-FR" altLang="fr-FR" sz="1451"/>
              <a:pPr/>
              <a:t>3</a:t>
            </a:fld>
            <a:endParaRPr lang="fr-FR" altLang="fr-FR" sz="1451"/>
          </a:p>
        </p:txBody>
      </p:sp>
      <p:sp>
        <p:nvSpPr>
          <p:cNvPr id="48131" name="ZoneTexte 1"/>
          <p:cNvSpPr txBox="1">
            <a:spLocks noChangeArrowheads="1"/>
          </p:cNvSpPr>
          <p:nvPr/>
        </p:nvSpPr>
        <p:spPr bwMode="auto">
          <a:xfrm>
            <a:off x="1459940" y="1273999"/>
            <a:ext cx="9076342" cy="56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endParaRPr lang="fr-FR" altLang="fr-FR" sz="907" b="1"/>
          </a:p>
          <a:p>
            <a:endParaRPr lang="fr-FR" altLang="fr-FR" sz="2176"/>
          </a:p>
        </p:txBody>
      </p:sp>
      <p:pic>
        <p:nvPicPr>
          <p:cNvPr id="48132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2"/>
          <a:stretch>
            <a:fillRect/>
          </a:stretch>
        </p:blipFill>
        <p:spPr bwMode="auto">
          <a:xfrm>
            <a:off x="1249766" y="1143000"/>
            <a:ext cx="9692468" cy="556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6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70075" y="1204914"/>
            <a:ext cx="8713788" cy="88024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fr-FR" sz="1600" b="1" dirty="0"/>
          </a:p>
          <a:p>
            <a:pPr>
              <a:defRPr/>
            </a:pPr>
            <a:endParaRPr lang="fr-FR" sz="1600" b="1" dirty="0"/>
          </a:p>
          <a:p>
            <a:pPr marL="0" lvl="1" algn="just">
              <a:defRPr/>
            </a:pPr>
            <a:endParaRPr lang="fr-FR" sz="1500" b="1" dirty="0">
              <a:sym typeface="Wingdings" panose="05000000000000000000" pitchFamily="2" charset="2"/>
            </a:endParaRPr>
          </a:p>
          <a:p>
            <a:pPr marL="0" lvl="1" algn="ctr">
              <a:defRPr/>
            </a:pPr>
            <a:endParaRPr lang="fr-FR" sz="1500" dirty="0">
              <a:sym typeface="Wingdings" panose="05000000000000000000" pitchFamily="2" charset="2"/>
            </a:endParaRPr>
          </a:p>
          <a:p>
            <a:pPr marL="285750" lvl="1" indent="-285750" algn="ctr">
              <a:buFont typeface="Wingdings" panose="05000000000000000000" pitchFamily="2" charset="2"/>
              <a:buChar char="q"/>
              <a:defRPr/>
            </a:pPr>
            <a:endParaRPr lang="fr-FR" sz="1500" dirty="0" smtClean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fr-FR" sz="1500" dirty="0" smtClean="0">
                <a:sym typeface="Wingdings" panose="05000000000000000000" pitchFamily="2" charset="2"/>
              </a:rPr>
              <a:t>Il </a:t>
            </a:r>
            <a:r>
              <a:rPr lang="fr-FR" sz="1500" dirty="0">
                <a:sym typeface="Wingdings" panose="05000000000000000000" pitchFamily="2" charset="2"/>
              </a:rPr>
              <a:t>est </a:t>
            </a:r>
            <a:r>
              <a:rPr lang="fr-FR" sz="1500" u="sng" dirty="0">
                <a:sym typeface="Wingdings" panose="05000000000000000000" pitchFamily="2" charset="2"/>
              </a:rPr>
              <a:t>donc financé sur le plan de </a:t>
            </a:r>
            <a:r>
              <a:rPr lang="fr-FR" sz="1500" u="sng" dirty="0" smtClean="0">
                <a:sym typeface="Wingdings" panose="05000000000000000000" pitchFamily="2" charset="2"/>
              </a:rPr>
              <a:t>formation </a:t>
            </a:r>
            <a:r>
              <a:rPr lang="fr-FR" sz="1500" dirty="0" smtClean="0">
                <a:sym typeface="Wingdings" panose="05000000000000000000" pitchFamily="2" charset="2"/>
              </a:rPr>
              <a:t>: l’Ets prend en charge les frais pédagogiques et peut prendre en charge les frais annexes( possibilité de plafonds)</a:t>
            </a:r>
          </a:p>
          <a:p>
            <a:pPr marL="285750" lvl="1" indent="-285750" algn="ctr">
              <a:buFont typeface="Wingdings" panose="05000000000000000000" pitchFamily="2" charset="2"/>
              <a:buChar char="q"/>
              <a:defRPr/>
            </a:pPr>
            <a:endParaRPr lang="fr-FR" sz="1500" dirty="0" smtClean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fr-FR" sz="1500" dirty="0" smtClean="0">
                <a:sym typeface="Wingdings" panose="05000000000000000000" pitchFamily="2" charset="2"/>
              </a:rPr>
              <a:t>L’accord de L’employeur est nécessaire à l’utilisation des droits à CPF dans le cade de la procédure d’instruction des demandes  qui doit </a:t>
            </a:r>
            <a:r>
              <a:rPr lang="fr-FR" sz="1500" dirty="0">
                <a:sym typeface="Wingdings" panose="05000000000000000000" pitchFamily="2" charset="2"/>
              </a:rPr>
              <a:t>ê</a:t>
            </a:r>
            <a:r>
              <a:rPr lang="fr-FR" sz="1500" dirty="0" smtClean="0">
                <a:sym typeface="Wingdings" panose="05000000000000000000" pitchFamily="2" charset="2"/>
              </a:rPr>
              <a:t>tre définie au sein de l’ETS (Note d’information/DGOS 16/02/2018)</a:t>
            </a:r>
          </a:p>
          <a:p>
            <a:pPr marL="0" lvl="1">
              <a:defRPr/>
            </a:pPr>
            <a:endParaRPr lang="fr-FR" sz="1500" dirty="0" smtClean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fr-FR" sz="1500" dirty="0" smtClean="0">
                <a:sym typeface="Wingdings" panose="05000000000000000000" pitchFamily="2" charset="2"/>
              </a:rPr>
              <a:t>Les refus peuvent être motivés sur les fondements suivants :</a:t>
            </a:r>
          </a:p>
          <a:p>
            <a:pPr marL="0" lvl="1">
              <a:defRPr/>
            </a:pPr>
            <a:r>
              <a:rPr lang="fr-FR" sz="1500" dirty="0" smtClean="0">
                <a:sym typeface="Wingdings" panose="05000000000000000000" pitchFamily="2" charset="2"/>
              </a:rPr>
              <a:t>          - Financement de la formation (défaut de crédits disponibles)</a:t>
            </a:r>
          </a:p>
          <a:p>
            <a:pPr marL="0" lvl="1">
              <a:defRPr/>
            </a:pPr>
            <a:r>
              <a:rPr lang="fr-FR" sz="1500" dirty="0">
                <a:sym typeface="Wingdings" panose="05000000000000000000" pitchFamily="2" charset="2"/>
              </a:rPr>
              <a:t> </a:t>
            </a:r>
            <a:r>
              <a:rPr lang="fr-FR" sz="1500" dirty="0" smtClean="0">
                <a:sym typeface="Wingdings" panose="05000000000000000000" pitchFamily="2" charset="2"/>
              </a:rPr>
              <a:t>         - Nécessité de services (calendrier incompatible avec nécessité de service)</a:t>
            </a:r>
          </a:p>
          <a:p>
            <a:pPr marL="0" lvl="1">
              <a:defRPr/>
            </a:pPr>
            <a:r>
              <a:rPr lang="fr-FR" sz="1500" dirty="0">
                <a:sym typeface="Wingdings" panose="05000000000000000000" pitchFamily="2" charset="2"/>
              </a:rPr>
              <a:t> </a:t>
            </a:r>
            <a:r>
              <a:rPr lang="fr-FR" sz="1500" dirty="0" smtClean="0">
                <a:sym typeface="Wingdings" panose="05000000000000000000" pitchFamily="2" charset="2"/>
              </a:rPr>
              <a:t>         - Projet d’évolution professionnelle de l’agent (non conforme au </a:t>
            </a:r>
            <a:r>
              <a:rPr lang="fr-FR" sz="1500" dirty="0" err="1" smtClean="0">
                <a:sym typeface="Wingdings" panose="05000000000000000000" pitchFamily="2" charset="2"/>
              </a:rPr>
              <a:t>au</a:t>
            </a:r>
            <a:r>
              <a:rPr lang="fr-FR" sz="1500" dirty="0" smtClean="0">
                <a:sym typeface="Wingdings" panose="05000000000000000000" pitchFamily="2" charset="2"/>
              </a:rPr>
              <a:t> regard des  priorités définies dans le cadre de la stratégie de ETS; l’agent ne dispose pas des prérequis  pour suivre la formation souhaitée….)</a:t>
            </a:r>
          </a:p>
          <a:p>
            <a:pPr marL="0" lvl="1">
              <a:defRPr/>
            </a:pPr>
            <a:endParaRPr lang="fr-FR" sz="1500" dirty="0" smtClean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fr-FR" sz="1500" dirty="0" smtClean="0">
                <a:sym typeface="Wingdings" panose="05000000000000000000" pitchFamily="2" charset="2"/>
              </a:rPr>
              <a:t>Pour un agent peu qualifié, l’accès aux formations relevant du socle de connaissance et compétences professionnelles est de droit. Peut être différer d’un an pour raison de service  </a:t>
            </a:r>
          </a:p>
          <a:p>
            <a:pPr marL="0" lvl="1">
              <a:defRPr/>
            </a:pPr>
            <a:endParaRPr lang="fr-FR" sz="1500" dirty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fr-FR" sz="1500" dirty="0">
              <a:sym typeface="Wingdings" panose="05000000000000000000" pitchFamily="2" charset="2"/>
            </a:endParaRPr>
          </a:p>
          <a:p>
            <a:pPr marL="0" lvl="1" algn="just">
              <a:defRPr/>
            </a:pPr>
            <a:endParaRPr lang="fr-FR" sz="1500" b="1" dirty="0">
              <a:sym typeface="Wingdings" panose="05000000000000000000" pitchFamily="2" charset="2"/>
            </a:endParaRPr>
          </a:p>
          <a:p>
            <a:pPr marL="285750" lvl="1" indent="-285750" algn="just">
              <a:buFont typeface="Wingdings" panose="05000000000000000000" pitchFamily="2" charset="2"/>
              <a:buChar char="Ø"/>
              <a:defRPr/>
            </a:pPr>
            <a:endParaRPr lang="fr-FR" sz="1500" b="1" dirty="0">
              <a:sym typeface="Wingdings" panose="05000000000000000000" pitchFamily="2" charset="2"/>
            </a:endParaRPr>
          </a:p>
          <a:p>
            <a:pPr marL="0" lvl="1" algn="ctr">
              <a:defRPr/>
            </a:pPr>
            <a:r>
              <a:rPr lang="fr-FR" sz="1500" b="1" dirty="0">
                <a:sym typeface="Wingdings" panose="05000000000000000000" pitchFamily="2" charset="2"/>
              </a:rPr>
              <a:t> </a:t>
            </a:r>
            <a:endParaRPr lang="fr-FR" sz="1500" dirty="0"/>
          </a:p>
          <a:p>
            <a:pPr algn="just">
              <a:defRPr/>
            </a:pPr>
            <a:endParaRPr lang="fr-FR" sz="1500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fr-FR" sz="1600" b="1" dirty="0"/>
          </a:p>
          <a:p>
            <a:pPr algn="just">
              <a:defRPr/>
            </a:pPr>
            <a:endParaRPr lang="fr-FR" sz="1600" b="1" dirty="0"/>
          </a:p>
          <a:p>
            <a:pPr algn="just">
              <a:defRPr/>
            </a:pPr>
            <a:endParaRPr lang="fr-FR" sz="1600" b="1" dirty="0"/>
          </a:p>
          <a:p>
            <a:pPr algn="just">
              <a:defRPr/>
            </a:pPr>
            <a:r>
              <a:rPr lang="fr-FR" sz="1600" b="1" dirty="0"/>
              <a:t>                                                             </a:t>
            </a:r>
            <a:r>
              <a:rPr lang="fr-FR" sz="1600" b="1" dirty="0" smtClean="0"/>
              <a:t>                    </a:t>
            </a:r>
            <a:endParaRPr lang="fr-FR" sz="1600" b="1" dirty="0"/>
          </a:p>
          <a:p>
            <a:pPr algn="just">
              <a:defRPr/>
            </a:pPr>
            <a:endParaRPr lang="fr-FR" sz="1600" b="1" dirty="0"/>
          </a:p>
          <a:p>
            <a:pPr algn="just">
              <a:defRPr/>
            </a:pPr>
            <a:endParaRPr lang="fr-FR" sz="1600" b="1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fr-FR" sz="1600" b="1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fr-FR" sz="1600" b="1" dirty="0"/>
          </a:p>
          <a:p>
            <a:pPr algn="just">
              <a:defRPr/>
            </a:pPr>
            <a:endParaRPr lang="fr-FR" sz="1600" b="1" dirty="0"/>
          </a:p>
          <a:p>
            <a:pPr algn="just">
              <a:defRPr/>
            </a:pPr>
            <a:endParaRPr lang="fr-FR" sz="1500" b="1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fr-FR" sz="1500" b="1" dirty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fr-FR" sz="1500" b="1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895865" y="574296"/>
            <a:ext cx="10515600" cy="94455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/>
              <a:t>CPF, </a:t>
            </a:r>
            <a:r>
              <a:rPr lang="fr-FR" dirty="0" smtClean="0"/>
              <a:t>quels financements?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dirty="0"/>
              <a:t>LE CPA EN DÉTAIL</a:t>
            </a:r>
          </a:p>
        </p:txBody>
      </p:sp>
      <p:sp>
        <p:nvSpPr>
          <p:cNvPr id="51204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1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Le CPF </a:t>
            </a:r>
            <a:endParaRPr lang="fr-FR" altLang="fr-FR" sz="2400" dirty="0">
              <a:solidFill>
                <a:schemeClr val="bg1"/>
              </a:solidFill>
              <a:latin typeface="Helvetica LT Std Bold"/>
              <a:ea typeface="MS PGothic" panose="020B0600070205080204" pitchFamily="34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128250" y="6472238"/>
            <a:ext cx="4318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2963864" y="1719264"/>
            <a:ext cx="6415663" cy="45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altLang="fr-FR" dirty="0" smtClean="0"/>
              <a:t>1. La transposition </a:t>
            </a:r>
            <a:r>
              <a:rPr lang="fr-FR" altLang="fr-FR" dirty="0"/>
              <a:t>du CPF dans la FPH n’a pas prévu de fonds dédié</a:t>
            </a:r>
          </a:p>
        </p:txBody>
      </p:sp>
      <p:pic>
        <p:nvPicPr>
          <p:cNvPr id="8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1" y="35603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17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258593558"/>
              </p:ext>
            </p:extLst>
          </p:nvPr>
        </p:nvGraphicFramePr>
        <p:xfrm>
          <a:off x="3934977" y="2825861"/>
          <a:ext cx="5971309" cy="2664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109" y="2178916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dirty="0" smtClean="0"/>
              <a:t>L’ANFH a décidé de renforcer sa mutualisation pour pouvoir contribuer au financement de dossiers CPF </a:t>
            </a:r>
          </a:p>
          <a:p>
            <a:pPr>
              <a:defRPr/>
            </a:pPr>
            <a:endParaRPr lang="fr-FR" dirty="0" smtClean="0"/>
          </a:p>
        </p:txBody>
      </p:sp>
      <p:sp>
        <p:nvSpPr>
          <p:cNvPr id="4" name="Ellipse 3"/>
          <p:cNvSpPr/>
          <p:nvPr/>
        </p:nvSpPr>
        <p:spPr>
          <a:xfrm>
            <a:off x="1844298" y="3508375"/>
            <a:ext cx="1356102" cy="700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err="1"/>
              <a:t>Formep</a:t>
            </a:r>
            <a:r>
              <a:rPr lang="fr-FR" dirty="0"/>
              <a:t> </a:t>
            </a:r>
          </a:p>
          <a:p>
            <a:pPr algn="ctr">
              <a:defRPr/>
            </a:pPr>
            <a:r>
              <a:rPr lang="fr-FR" dirty="0"/>
              <a:t>5,1 %</a:t>
            </a:r>
          </a:p>
        </p:txBody>
      </p:sp>
      <p:sp>
        <p:nvSpPr>
          <p:cNvPr id="6" name="Ellipse 5"/>
          <p:cNvSpPr/>
          <p:nvPr/>
        </p:nvSpPr>
        <p:spPr>
          <a:xfrm>
            <a:off x="3844925" y="3090864"/>
            <a:ext cx="2057400" cy="1825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Fonds de qualification et </a:t>
            </a:r>
            <a:r>
              <a:rPr lang="fr-FR" dirty="0" smtClean="0"/>
              <a:t> </a:t>
            </a:r>
            <a:r>
              <a:rPr lang="fr-FR" dirty="0"/>
              <a:t>CPF</a:t>
            </a:r>
          </a:p>
          <a:p>
            <a:pPr algn="ctr">
              <a:defRPr/>
            </a:pPr>
            <a:r>
              <a:rPr lang="fr-FR" dirty="0"/>
              <a:t>7,1 %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792789" y="4713289"/>
            <a:ext cx="350837" cy="350837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ectangle 7"/>
          <p:cNvSpPr/>
          <p:nvPr/>
        </p:nvSpPr>
        <p:spPr>
          <a:xfrm>
            <a:off x="2058729" y="211520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 smtClean="0">
                <a:solidFill>
                  <a:prstClr val="white"/>
                </a:solidFill>
                <a:latin typeface="Helvetica LT Std Bold"/>
                <a:ea typeface="MS PGothic" panose="020B0600070205080204" pitchFamily="34" charset="-128"/>
              </a:rPr>
              <a:t> </a:t>
            </a:r>
            <a:r>
              <a:rPr lang="fr-FR" altLang="fr-FR" sz="2400" dirty="0">
                <a:solidFill>
                  <a:prstClr val="white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prstClr val="white"/>
                </a:solidFill>
                <a:latin typeface="Helvetica LT Std Bold"/>
                <a:ea typeface="MS PGothic" panose="020B0600070205080204" pitchFamily="34" charset="-128"/>
              </a:rPr>
              <a:t>1/Le </a:t>
            </a:r>
            <a:r>
              <a:rPr lang="fr-FR" altLang="fr-FR" sz="2400" dirty="0">
                <a:solidFill>
                  <a:prstClr val="white"/>
                </a:solidFill>
                <a:latin typeface="Helvetica LT Std Bold"/>
                <a:ea typeface="MS PGothic" panose="020B0600070205080204" pitchFamily="34" charset="-128"/>
              </a:rPr>
              <a:t>CPF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800081" y="1170709"/>
            <a:ext cx="6415663" cy="797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altLang="fr-FR" dirty="0" smtClean="0"/>
              <a:t>2/ Création du fonds de qualification et de CPF</a:t>
            </a:r>
            <a:endParaRPr lang="fr-FR" altLang="fr-FR" dirty="0"/>
          </a:p>
        </p:txBody>
      </p:sp>
      <p:pic>
        <p:nvPicPr>
          <p:cNvPr id="11" name="Picture 2" descr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57" y="35603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4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re 1"/>
          <p:cNvSpPr>
            <a:spLocks noGrp="1"/>
          </p:cNvSpPr>
          <p:nvPr>
            <p:ph type="title"/>
          </p:nvPr>
        </p:nvSpPr>
        <p:spPr>
          <a:xfrm>
            <a:off x="1953492" y="0"/>
            <a:ext cx="8908472" cy="955964"/>
          </a:xfrm>
          <a:solidFill>
            <a:srgbClr val="ED781B"/>
          </a:solidFill>
        </p:spPr>
        <p:txBody>
          <a:bodyPr/>
          <a:lstStyle/>
          <a:p>
            <a:r>
              <a:rPr lang="fr-FR" altLang="fr-FR" sz="2902" dirty="0" smtClean="0">
                <a:solidFill>
                  <a:srgbClr val="FFFFFF"/>
                </a:solidFill>
              </a:rPr>
              <a:t>2/ Dispositifs </a:t>
            </a:r>
            <a:r>
              <a:rPr lang="fr-FR" altLang="fr-FR" sz="2902" dirty="0">
                <a:solidFill>
                  <a:srgbClr val="FFFFFF"/>
                </a:solidFill>
              </a:rPr>
              <a:t>éligibles au FQ et CPF</a:t>
            </a:r>
          </a:p>
        </p:txBody>
      </p:sp>
      <p:sp>
        <p:nvSpPr>
          <p:cNvPr id="7885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1281" y="6323929"/>
            <a:ext cx="2019684" cy="4563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673707" indent="-259118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036472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451061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1865650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280239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694828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109417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524006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E8D47723-45B3-476E-B815-DC0CA07A5580}" type="slidenum">
              <a:rPr lang="fr-FR" altLang="fr-FR" sz="1451"/>
              <a:pPr/>
              <a:t>6</a:t>
            </a:fld>
            <a:endParaRPr lang="fr-FR" altLang="fr-FR" sz="1451"/>
          </a:p>
        </p:txBody>
      </p:sp>
      <p:sp>
        <p:nvSpPr>
          <p:cNvPr id="78851" name="ZoneTexte 1"/>
          <p:cNvSpPr txBox="1">
            <a:spLocks noChangeArrowheads="1"/>
          </p:cNvSpPr>
          <p:nvPr/>
        </p:nvSpPr>
        <p:spPr bwMode="auto">
          <a:xfrm>
            <a:off x="2047591" y="1078312"/>
            <a:ext cx="8353374" cy="483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r>
              <a:rPr lang="fr-FR" sz="1814" dirty="0"/>
              <a:t>• </a:t>
            </a:r>
            <a:r>
              <a:rPr lang="fr-FR" sz="1814" b="1" dirty="0"/>
              <a:t>Etudes promotionnelles </a:t>
            </a:r>
            <a:r>
              <a:rPr lang="fr-FR" sz="1814" dirty="0"/>
              <a:t>(tous niveaux confondus) </a:t>
            </a:r>
          </a:p>
          <a:p>
            <a:endParaRPr lang="fr-FR" sz="1814" dirty="0"/>
          </a:p>
          <a:p>
            <a:r>
              <a:rPr lang="fr-FR" sz="1814" dirty="0"/>
              <a:t>• </a:t>
            </a:r>
            <a:r>
              <a:rPr lang="fr-FR" sz="1814" b="1" dirty="0"/>
              <a:t>Autres qualifications et certifications non éligibles au FMEP (ex FORMEP et FORMEP II) selon les critères suivants : </a:t>
            </a:r>
            <a:endParaRPr lang="fr-FR" sz="1814" dirty="0"/>
          </a:p>
          <a:p>
            <a:r>
              <a:rPr lang="fr-FR" sz="1814" dirty="0"/>
              <a:t>1. Qualification ou certification dans le champ des métiers de la FPH (Répertoire des Métiers) </a:t>
            </a:r>
          </a:p>
          <a:p>
            <a:r>
              <a:rPr lang="fr-FR" sz="1814" dirty="0"/>
              <a:t>2. Qualification ou certification de niveaux V à III ou sans « niveau de formation spécifique » équivalent et le cas échéant, sur décision du CRSG, de niveau II </a:t>
            </a:r>
          </a:p>
          <a:p>
            <a:r>
              <a:rPr lang="fr-FR" sz="1814" dirty="0"/>
              <a:t>3. Qualification ou certification inscrite sur l‘une des liste suivantes (validée par le DFC) : </a:t>
            </a:r>
          </a:p>
          <a:p>
            <a:r>
              <a:rPr lang="fr-FR" sz="1814" dirty="0"/>
              <a:t>o Qualifications et certifications inscrites au RNCP </a:t>
            </a:r>
          </a:p>
          <a:p>
            <a:r>
              <a:rPr lang="fr-FR" sz="1814" dirty="0"/>
              <a:t>o Titres inscrits à l’Inventaire de la CNCP </a:t>
            </a:r>
          </a:p>
          <a:p>
            <a:endParaRPr lang="fr-FR" sz="1814" dirty="0"/>
          </a:p>
          <a:p>
            <a:r>
              <a:rPr lang="fr-FR" sz="1814" dirty="0"/>
              <a:t>• </a:t>
            </a:r>
            <a:r>
              <a:rPr lang="fr-FR" sz="1814" b="1" dirty="0"/>
              <a:t>Formations relevant du socle de connaissances et de compétences </a:t>
            </a:r>
            <a:endParaRPr lang="fr-FR" sz="1814" dirty="0"/>
          </a:p>
          <a:p>
            <a:r>
              <a:rPr lang="fr-FR" sz="1814" dirty="0"/>
              <a:t>Des travaux sont engagés pour proposer une offre spécifique ANFH pour ces formations </a:t>
            </a:r>
            <a:endParaRPr lang="fr-FR" altLang="fr-FR" sz="1814" dirty="0"/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1" y="35603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39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re 1"/>
          <p:cNvSpPr>
            <a:spLocks noGrp="1"/>
          </p:cNvSpPr>
          <p:nvPr>
            <p:ph type="title"/>
          </p:nvPr>
        </p:nvSpPr>
        <p:spPr>
          <a:xfrm>
            <a:off x="1939636" y="0"/>
            <a:ext cx="8932453" cy="947717"/>
          </a:xfrm>
          <a:solidFill>
            <a:srgbClr val="ED781B"/>
          </a:solidFill>
        </p:spPr>
        <p:txBody>
          <a:bodyPr/>
          <a:lstStyle/>
          <a:p>
            <a:r>
              <a:rPr lang="fr-FR" altLang="fr-FR" sz="2902" dirty="0">
                <a:solidFill>
                  <a:srgbClr val="FFFFFF"/>
                </a:solidFill>
              </a:rPr>
              <a:t>Modalités de prise en charge</a:t>
            </a:r>
          </a:p>
        </p:txBody>
      </p:sp>
      <p:sp>
        <p:nvSpPr>
          <p:cNvPr id="7885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1281" y="6323929"/>
            <a:ext cx="2019684" cy="4563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673707" indent="-259118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036472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451061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1865650" indent="-207294"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280239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694828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109417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524006" indent="-207294" eaLnBrk="0" fontAlgn="base" hangingPunct="0">
              <a:spcBef>
                <a:spcPct val="0"/>
              </a:spcBef>
              <a:spcAft>
                <a:spcPct val="0"/>
              </a:spcAft>
              <a:defRPr sz="2176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fld id="{E8D47723-45B3-476E-B815-DC0CA07A5580}" type="slidenum">
              <a:rPr lang="fr-FR" altLang="fr-FR" sz="1451"/>
              <a:pPr/>
              <a:t>7</a:t>
            </a:fld>
            <a:endParaRPr lang="fr-FR" altLang="fr-FR" sz="1451"/>
          </a:p>
        </p:txBody>
      </p:sp>
      <p:sp>
        <p:nvSpPr>
          <p:cNvPr id="78851" name="ZoneTexte 1"/>
          <p:cNvSpPr txBox="1">
            <a:spLocks noChangeArrowheads="1"/>
          </p:cNvSpPr>
          <p:nvPr/>
        </p:nvSpPr>
        <p:spPr bwMode="auto">
          <a:xfrm>
            <a:off x="2047591" y="1078312"/>
            <a:ext cx="8353374" cy="63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endParaRPr lang="fr-FR" sz="1814" dirty="0"/>
          </a:p>
          <a:p>
            <a:r>
              <a:rPr lang="fr-FR" sz="1814" dirty="0"/>
              <a:t>• Les demandes de prise en charge seront construites sur la base de celles existantes aujourd'hui pour les demandes EP/FORMEP/Guichet unique</a:t>
            </a:r>
          </a:p>
          <a:p>
            <a:r>
              <a:rPr lang="fr-FR" sz="1814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14" dirty="0"/>
              <a:t>Les demandes de prise en charge sont présentées par les établissements qui s’assurent des droits à CPF de l’agent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14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814" dirty="0"/>
              <a:t>Il appartient à l‘établissement de prioriser ses demandes de financements dans le cadre du FQ &amp; CPF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14" dirty="0"/>
              <a:t> L’employeur se porte garant que la prise en charge est sollicitée à l’appui d’un projet professionnel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14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814" dirty="0"/>
              <a:t> Les CT, en application des règles décidées par le CRSG, instruisent les demandes de prise en charge au FQ &amp; CPF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14" dirty="0"/>
          </a:p>
          <a:p>
            <a:r>
              <a:rPr lang="fr-FR" sz="1814" dirty="0"/>
              <a:t>Les CRSG peuvent le cas échéant au regard des besoins régionaux : </a:t>
            </a:r>
          </a:p>
          <a:p>
            <a:r>
              <a:rPr lang="fr-FR" sz="1814" dirty="0"/>
              <a:t>– Prioriser les niveaux des actions de formation prises en charge selon les règles d’éligibilité définies nationalement </a:t>
            </a:r>
          </a:p>
          <a:p>
            <a:r>
              <a:rPr lang="fr-FR" sz="1814" dirty="0"/>
              <a:t>– Prioriser les publics cibles tels qu‘identifiés au niveau national </a:t>
            </a:r>
          </a:p>
          <a:p>
            <a:endParaRPr lang="fr-FR" sz="1814" dirty="0"/>
          </a:p>
          <a:p>
            <a:endParaRPr lang="fr-FR" sz="2176" dirty="0"/>
          </a:p>
          <a:p>
            <a:r>
              <a:rPr lang="fr-FR" sz="2176" dirty="0"/>
              <a:t>. </a:t>
            </a:r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1" y="356033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1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 CPA EN DÉTAIL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208214" y="1204914"/>
            <a:ext cx="2663825" cy="517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Etablissements</a:t>
            </a:r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5153026" y="2852739"/>
            <a:ext cx="720725" cy="422275"/>
          </a:xfrm>
          <a:prstGeom prst="rightArrow">
            <a:avLst>
              <a:gd name="adj1" fmla="val 50000"/>
              <a:gd name="adj2" fmla="val 43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5159376" y="4054476"/>
            <a:ext cx="720725" cy="396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5143500" y="4768851"/>
            <a:ext cx="730250" cy="360363"/>
          </a:xfrm>
          <a:prstGeom prst="rightArrow">
            <a:avLst>
              <a:gd name="adj1" fmla="val 50000"/>
              <a:gd name="adj2" fmla="val 5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424113" y="4148139"/>
            <a:ext cx="2159000" cy="1728787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Agents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008688" y="2381250"/>
            <a:ext cx="4119562" cy="140493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Outils:</a:t>
            </a:r>
          </a:p>
          <a:p>
            <a:pPr marL="285750" indent="-285750">
              <a:buFontTx/>
              <a:buChar char="-"/>
              <a:defRPr/>
            </a:pPr>
            <a:r>
              <a:rPr lang="fr-FR" sz="1600" dirty="0"/>
              <a:t>FAQ</a:t>
            </a:r>
          </a:p>
          <a:p>
            <a:pPr marL="285750" indent="-285750">
              <a:buFontTx/>
              <a:buChar char="-"/>
              <a:defRPr/>
            </a:pPr>
            <a:r>
              <a:rPr lang="fr-FR" sz="1600" dirty="0" smtClean="0"/>
              <a:t>Vidéo de présentation du CPF </a:t>
            </a:r>
            <a:endParaRPr lang="fr-FR" sz="1600" dirty="0"/>
          </a:p>
          <a:p>
            <a:pPr marL="285750" indent="-285750">
              <a:buFontTx/>
              <a:buChar char="-"/>
              <a:defRPr/>
            </a:pPr>
            <a:r>
              <a:rPr lang="fr-FR" sz="1600" dirty="0"/>
              <a:t>Fiches CPF</a:t>
            </a:r>
          </a:p>
          <a:p>
            <a:pPr marL="285750" indent="-285750">
              <a:buFontTx/>
              <a:buChar char="-"/>
              <a:defRPr/>
            </a:pPr>
            <a:r>
              <a:rPr lang="fr-FR" sz="1600" dirty="0"/>
              <a:t>Plaquette CPF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008688" y="3948114"/>
            <a:ext cx="4119562" cy="568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Formation au CEP (cf. plaquette formation CEP)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008688" y="4679951"/>
            <a:ext cx="4119562" cy="442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Adaptation des logiciels (Gesform 3 et GE)</a:t>
            </a:r>
          </a:p>
        </p:txBody>
      </p:sp>
      <p:sp>
        <p:nvSpPr>
          <p:cNvPr id="18" name="Flèche droite 17"/>
          <p:cNvSpPr/>
          <p:nvPr/>
        </p:nvSpPr>
        <p:spPr>
          <a:xfrm>
            <a:off x="5156200" y="5507039"/>
            <a:ext cx="730250" cy="339725"/>
          </a:xfrm>
          <a:prstGeom prst="rightArrow">
            <a:avLst>
              <a:gd name="adj1" fmla="val 50000"/>
              <a:gd name="adj2" fmla="val 5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6010276" y="5286376"/>
            <a:ext cx="4117975" cy="633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Interventions ciblées lors de journées régionales, séminaires,…</a:t>
            </a:r>
          </a:p>
        </p:txBody>
      </p:sp>
      <p:sp>
        <p:nvSpPr>
          <p:cNvPr id="20" name="Flèche droite 19"/>
          <p:cNvSpPr/>
          <p:nvPr/>
        </p:nvSpPr>
        <p:spPr>
          <a:xfrm>
            <a:off x="5154613" y="6172201"/>
            <a:ext cx="730250" cy="339725"/>
          </a:xfrm>
          <a:prstGeom prst="rightArrow">
            <a:avLst>
              <a:gd name="adj1" fmla="val 50000"/>
              <a:gd name="adj2" fmla="val 52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6013450" y="6083301"/>
            <a:ext cx="4114800" cy="442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Nouveau fond: FQ&amp;CPF</a:t>
            </a:r>
          </a:p>
        </p:txBody>
      </p:sp>
      <p:sp>
        <p:nvSpPr>
          <p:cNvPr id="22" name="Flèche droite 21"/>
          <p:cNvSpPr/>
          <p:nvPr/>
        </p:nvSpPr>
        <p:spPr>
          <a:xfrm>
            <a:off x="5148264" y="1484314"/>
            <a:ext cx="720725" cy="422275"/>
          </a:xfrm>
          <a:prstGeom prst="rightArrow">
            <a:avLst>
              <a:gd name="adj1" fmla="val 50000"/>
              <a:gd name="adj2" fmla="val 43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6013450" y="1204914"/>
            <a:ext cx="4114800" cy="101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dirty="0"/>
              <a:t>Espace dédié sur notre site internet:</a:t>
            </a:r>
          </a:p>
          <a:p>
            <a:pPr>
              <a:defRPr/>
            </a:pPr>
            <a:r>
              <a:rPr lang="fr-FR" sz="1600" dirty="0">
                <a:hlinkClick r:id="rId3"/>
              </a:rPr>
              <a:t>http://www.anfh.fr/thematiques/le-compte-personnel-de-formation-cpf</a:t>
            </a:r>
            <a:endParaRPr lang="fr-FR" sz="1600" dirty="0"/>
          </a:p>
          <a:p>
            <a:pPr>
              <a:defRPr/>
            </a:pPr>
            <a:endParaRPr lang="fr-FR" sz="1600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3 – L’ANFH VOUS ACCOMPAGNE</a:t>
            </a:r>
          </a:p>
        </p:txBody>
      </p:sp>
      <p:pic>
        <p:nvPicPr>
          <p:cNvPr id="25" name="Picture 2" descr="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1" y="224415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7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 CONSEIL EN EVOLUTION PROFESSIONNELLE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2598223" y="1434156"/>
            <a:ext cx="6488112" cy="455771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fr-FR" dirty="0" smtClean="0"/>
              <a:t>L’accompagnement CEP peut être assuré par (source: </a:t>
            </a:r>
            <a:r>
              <a:rPr lang="fr-FR" i="1" dirty="0"/>
              <a:t>Circulaire du 10 mai </a:t>
            </a:r>
            <a:r>
              <a:rPr lang="fr-FR" i="1" dirty="0" smtClean="0"/>
              <a:t>2017</a:t>
            </a:r>
            <a:r>
              <a:rPr lang="fr-FR" dirty="0" smtClean="0"/>
              <a:t>) :</a:t>
            </a:r>
          </a:p>
          <a:p>
            <a:pPr>
              <a:defRPr/>
            </a:pPr>
            <a:endParaRPr lang="fr-FR" dirty="0" smtClean="0"/>
          </a:p>
          <a:p>
            <a:pPr marL="285750" indent="-285750">
              <a:buFontTx/>
              <a:buChar char="-"/>
              <a:defRPr/>
            </a:pPr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i="1" dirty="0" smtClean="0"/>
              <a:t>…un </a:t>
            </a:r>
            <a:r>
              <a:rPr lang="fr-FR" i="1" dirty="0"/>
              <a:t>conseiller formé à cet effet - conseiller mobilité carrière, conseiller RH, conseiller en évolution professionnelle, conseiller formation - au sein du service, ministère, collectivité ou établissement public d’affectation de l’agent, ou au sein des centres de gestion de la fonction publique </a:t>
            </a:r>
            <a:r>
              <a:rPr lang="fr-FR" i="1" dirty="0" smtClean="0"/>
              <a:t>territoriale…</a:t>
            </a:r>
          </a:p>
          <a:p>
            <a:pPr marL="285750" indent="-285750">
              <a:buFontTx/>
              <a:buChar char="-"/>
              <a:defRPr/>
            </a:pPr>
            <a:endParaRPr lang="fr-FR" i="1" dirty="0" smtClean="0"/>
          </a:p>
          <a:p>
            <a:pPr marL="285750" indent="-285750">
              <a:buFontTx/>
              <a:buChar char="-"/>
              <a:defRPr/>
            </a:pPr>
            <a:r>
              <a:rPr lang="fr-FR" i="1" dirty="0" smtClean="0"/>
              <a:t>… ou </a:t>
            </a:r>
            <a:r>
              <a:rPr lang="fr-FR" i="1" dirty="0"/>
              <a:t>de l’association nationale de la formation permanente du personnel hospitalier (ANFH). 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0" y="2603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	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175951" y="594028"/>
            <a:ext cx="10515600" cy="9445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dirty="0"/>
              <a:t>Qui peut délivrer du CEP aux agents de la </a:t>
            </a:r>
            <a:r>
              <a:rPr lang="fr-FR" dirty="0" smtClean="0"/>
              <a:t>FPH?</a:t>
            </a:r>
            <a:endParaRPr lang="fr-F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2049" y="196208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None/>
            </a:pP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4 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– 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L</a:t>
            </a:r>
            <a:r>
              <a:rPr lang="fr-FR" altLang="fr-FR" sz="2400" dirty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e</a:t>
            </a:r>
            <a:r>
              <a:rPr lang="fr-FR" altLang="fr-FR" sz="2400" dirty="0" smtClean="0">
                <a:solidFill>
                  <a:schemeClr val="bg1"/>
                </a:solidFill>
                <a:latin typeface="Helvetica LT Std Bold"/>
                <a:ea typeface="MS PGothic" panose="020B0600070205080204" pitchFamily="34" charset="-128"/>
              </a:rPr>
              <a:t> CEP</a:t>
            </a:r>
            <a:endParaRPr lang="fr-FR" altLang="fr-FR" sz="2400" dirty="0">
              <a:solidFill>
                <a:schemeClr val="bg1"/>
              </a:solidFill>
              <a:latin typeface="Helvetica LT Std Bold"/>
              <a:ea typeface="MS PGothic" panose="020B0600070205080204" pitchFamily="34" charset="-128"/>
            </a:endParaRPr>
          </a:p>
        </p:txBody>
      </p:sp>
      <p:pic>
        <p:nvPicPr>
          <p:cNvPr id="7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210560"/>
            <a:ext cx="1622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48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2040</Words>
  <Application>Microsoft Office PowerPoint</Application>
  <PresentationFormat>Grand écran</PresentationFormat>
  <Paragraphs>263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Futura Hv BT</vt:lpstr>
      <vt:lpstr>Futura Md BT</vt:lpstr>
      <vt:lpstr>Futura-Bold</vt:lpstr>
      <vt:lpstr>Helvetica LT Std Bold</vt:lpstr>
      <vt:lpstr>MS PGothic</vt:lpstr>
      <vt:lpstr>Wingdings</vt:lpstr>
      <vt:lpstr>1_Thème Office</vt:lpstr>
      <vt:lpstr>Le Compte Personnel  d’Activité (CPA) Le Conseil en Evolution Professionnelle (CEP)</vt:lpstr>
      <vt:lpstr>Le CPA – le CPF</vt:lpstr>
      <vt:lpstr>Présentation PowerPoint</vt:lpstr>
      <vt:lpstr> LE CPF, quels financements?  </vt:lpstr>
      <vt:lpstr>Présentation PowerPoint</vt:lpstr>
      <vt:lpstr>2/ Dispositifs éligibles au FQ et CPF</vt:lpstr>
      <vt:lpstr>Modalités de prise en charge</vt:lpstr>
      <vt:lpstr>Présentation PowerPoint</vt:lpstr>
      <vt:lpstr>Qui peut délivrer du CEP aux agents de la FPH?</vt:lpstr>
      <vt:lpstr>Présentation PowerPoint</vt:lpstr>
      <vt:lpstr>Les 3 niveaux du CEP (Arrêté du 16 juillet 2014 )</vt:lpstr>
      <vt:lpstr>Présentation PowerPoint</vt:lpstr>
      <vt:lpstr>Module tronc commun</vt:lpstr>
      <vt:lpstr>Présentation PowerPoint</vt:lpstr>
      <vt:lpstr>Modules spécifiques</vt:lpstr>
      <vt:lpstr>Modalités pratiques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PEREZ Anne-Laure</dc:creator>
  <cp:lastModifiedBy>IHAMOUCHENE Nasser</cp:lastModifiedBy>
  <cp:revision>60</cp:revision>
  <cp:lastPrinted>2018-09-21T15:02:21Z</cp:lastPrinted>
  <dcterms:created xsi:type="dcterms:W3CDTF">2017-07-20T07:58:56Z</dcterms:created>
  <dcterms:modified xsi:type="dcterms:W3CDTF">2018-10-03T21:19:29Z</dcterms:modified>
</cp:coreProperties>
</file>