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46"/>
  </p:notesMasterIdLst>
  <p:handoutMasterIdLst>
    <p:handoutMasterId r:id="rId47"/>
  </p:handoutMasterIdLst>
  <p:sldIdLst>
    <p:sldId id="259" r:id="rId4"/>
    <p:sldId id="312" r:id="rId5"/>
    <p:sldId id="265" r:id="rId6"/>
    <p:sldId id="266" r:id="rId7"/>
    <p:sldId id="267" r:id="rId8"/>
    <p:sldId id="327" r:id="rId9"/>
    <p:sldId id="269" r:id="rId10"/>
    <p:sldId id="313" r:id="rId11"/>
    <p:sldId id="271" r:id="rId12"/>
    <p:sldId id="272" r:id="rId13"/>
    <p:sldId id="273" r:id="rId14"/>
    <p:sldId id="314" r:id="rId15"/>
    <p:sldId id="275" r:id="rId16"/>
    <p:sldId id="276" r:id="rId17"/>
    <p:sldId id="277" r:id="rId18"/>
    <p:sldId id="278" r:id="rId19"/>
    <p:sldId id="279" r:id="rId20"/>
    <p:sldId id="315" r:id="rId21"/>
    <p:sldId id="281" r:id="rId22"/>
    <p:sldId id="282" r:id="rId23"/>
    <p:sldId id="284" r:id="rId24"/>
    <p:sldId id="285" r:id="rId25"/>
    <p:sldId id="286" r:id="rId26"/>
    <p:sldId id="288" r:id="rId27"/>
    <p:sldId id="325" r:id="rId28"/>
    <p:sldId id="290" r:id="rId29"/>
    <p:sldId id="291" r:id="rId30"/>
    <p:sldId id="292" r:id="rId31"/>
    <p:sldId id="293" r:id="rId32"/>
    <p:sldId id="294" r:id="rId33"/>
    <p:sldId id="295" r:id="rId34"/>
    <p:sldId id="296" r:id="rId35"/>
    <p:sldId id="297" r:id="rId36"/>
    <p:sldId id="298" r:id="rId37"/>
    <p:sldId id="300" r:id="rId38"/>
    <p:sldId id="301" r:id="rId39"/>
    <p:sldId id="302" r:id="rId40"/>
    <p:sldId id="328" r:id="rId41"/>
    <p:sldId id="303" r:id="rId42"/>
    <p:sldId id="304" r:id="rId43"/>
    <p:sldId id="305" r:id="rId44"/>
    <p:sldId id="310" r:id="rId45"/>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2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40" autoAdjust="0"/>
    <p:restoredTop sz="94660"/>
  </p:normalViewPr>
  <p:slideViewPr>
    <p:cSldViewPr snapToGrid="0" showGuides="1">
      <p:cViewPr varScale="1">
        <p:scale>
          <a:sx n="122" d="100"/>
          <a:sy n="122" d="100"/>
        </p:scale>
        <p:origin x="1410"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Ventes</c:v>
                </c:pt>
              </c:strCache>
            </c:strRef>
          </c:tx>
          <c:spPr>
            <a:solidFill>
              <a:schemeClr val="accent2">
                <a:lumMod val="40000"/>
                <a:lumOff val="60000"/>
              </a:schemeClr>
            </a:solidFill>
          </c:spPr>
          <c:dPt>
            <c:idx val="0"/>
            <c:bubble3D val="0"/>
            <c:spPr>
              <a:solidFill>
                <a:schemeClr val="accent2">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D2F-4DA8-9C85-61B54FC7C00D}"/>
              </c:ext>
            </c:extLst>
          </c:dPt>
          <c:dPt>
            <c:idx val="1"/>
            <c:bubble3D val="0"/>
            <c:spPr>
              <a:solidFill>
                <a:schemeClr val="accent2">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D2F-4DA8-9C85-61B54FC7C00D}"/>
              </c:ext>
            </c:extLst>
          </c:dPt>
          <c:dPt>
            <c:idx val="2"/>
            <c:bubble3D val="0"/>
            <c:explosion val="17"/>
            <c:spPr>
              <a:solidFill>
                <a:schemeClr val="accent2">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CD2F-4DA8-9C85-61B54FC7C00D}"/>
              </c:ext>
            </c:extLst>
          </c:dPt>
          <c:dPt>
            <c:idx val="3"/>
            <c:bubble3D val="0"/>
            <c:explosion val="21"/>
            <c:spPr>
              <a:solidFill>
                <a:schemeClr val="bg1">
                  <a:lumMod val="9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CD2F-4DA8-9C85-61B54FC7C00D}"/>
              </c:ext>
            </c:extLst>
          </c:dPt>
          <c:cat>
            <c:numRef>
              <c:f>Feuil1!$A$2:$A$5</c:f>
              <c:numCache>
                <c:formatCode>General</c:formatCode>
                <c:ptCount val="4"/>
              </c:numCache>
            </c:numRef>
          </c:cat>
          <c:val>
            <c:numRef>
              <c:f>Feuil1!$B$2:$B$5</c:f>
              <c:numCache>
                <c:formatCode>General</c:formatCode>
                <c:ptCount val="4"/>
                <c:pt idx="2">
                  <c:v>0.5</c:v>
                </c:pt>
                <c:pt idx="3">
                  <c:v>1.5</c:v>
                </c:pt>
              </c:numCache>
            </c:numRef>
          </c:val>
          <c:extLst xmlns:c16r2="http://schemas.microsoft.com/office/drawing/2015/06/chart">
            <c:ext xmlns:c16="http://schemas.microsoft.com/office/drawing/2014/chart" uri="{C3380CC4-5D6E-409C-BE32-E72D297353CC}">
              <c16:uniqueId val="{00000008-CD2F-4DA8-9C85-61B54FC7C00D}"/>
            </c:ext>
          </c:extLst>
        </c:ser>
        <c:dLbls>
          <c:showLegendKey val="0"/>
          <c:showVal val="0"/>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7.9218992597532414E-2"/>
          <c:w val="1"/>
          <c:h val="0.7878087811162785"/>
        </c:manualLayout>
      </c:layout>
      <c:pie3DChart>
        <c:varyColors val="1"/>
        <c:ser>
          <c:idx val="0"/>
          <c:order val="0"/>
          <c:tx>
            <c:strRef>
              <c:f>Feuil1!$B$1</c:f>
              <c:strCache>
                <c:ptCount val="1"/>
                <c:pt idx="0">
                  <c:v>Ventes</c:v>
                </c:pt>
              </c:strCache>
            </c:strRef>
          </c:tx>
          <c:spPr>
            <a:solidFill>
              <a:schemeClr val="accent2">
                <a:lumMod val="40000"/>
                <a:lumOff val="60000"/>
              </a:schemeClr>
            </a:solidFill>
          </c:spPr>
          <c:dPt>
            <c:idx val="0"/>
            <c:bubble3D val="0"/>
            <c:spPr>
              <a:solidFill>
                <a:schemeClr val="accent2">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403E-4339-A2D0-FDBF3360B3DB}"/>
              </c:ext>
            </c:extLst>
          </c:dPt>
          <c:dPt>
            <c:idx val="1"/>
            <c:bubble3D val="0"/>
            <c:spPr>
              <a:solidFill>
                <a:schemeClr val="accent2">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403E-4339-A2D0-FDBF3360B3DB}"/>
              </c:ext>
            </c:extLst>
          </c:dPt>
          <c:dPt>
            <c:idx val="2"/>
            <c:bubble3D val="0"/>
            <c:spPr>
              <a:solidFill>
                <a:schemeClr val="bg1">
                  <a:lumMod val="9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403E-4339-A2D0-FDBF3360B3DB}"/>
              </c:ext>
            </c:extLst>
          </c:dPt>
          <c:dPt>
            <c:idx val="3"/>
            <c:bubble3D val="0"/>
            <c:explosion val="24"/>
            <c:spPr>
              <a:solidFill>
                <a:schemeClr val="accent2">
                  <a:lumMod val="20000"/>
                  <a:lumOff val="8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403E-4339-A2D0-FDBF3360B3DB}"/>
              </c:ext>
            </c:extLst>
          </c:dPt>
          <c:cat>
            <c:numRef>
              <c:f>Feuil1!$A$2:$A$5</c:f>
              <c:numCache>
                <c:formatCode>General</c:formatCode>
                <c:ptCount val="4"/>
              </c:numCache>
            </c:numRef>
          </c:cat>
          <c:val>
            <c:numRef>
              <c:f>Feuil1!$B$2:$B$5</c:f>
              <c:numCache>
                <c:formatCode>General</c:formatCode>
                <c:ptCount val="4"/>
                <c:pt idx="2">
                  <c:v>1.5</c:v>
                </c:pt>
                <c:pt idx="3">
                  <c:v>0.5</c:v>
                </c:pt>
              </c:numCache>
            </c:numRef>
          </c:val>
          <c:extLst xmlns:c16r2="http://schemas.microsoft.com/office/drawing/2015/06/chart">
            <c:ext xmlns:c16="http://schemas.microsoft.com/office/drawing/2014/chart" uri="{C3380CC4-5D6E-409C-BE32-E72D297353CC}">
              <c16:uniqueId val="{00000008-403E-4339-A2D0-FDBF3360B3DB}"/>
            </c:ext>
          </c:extLst>
        </c:ser>
        <c:dLbls>
          <c:showLegendKey val="0"/>
          <c:showVal val="0"/>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CACE2-8678-4103-B62D-FEAF33180E7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6699A362-192C-4116-A774-965E2437BBD6}">
      <dgm:prSet phldrT="[Texte]"/>
      <dgm:spPr/>
      <dgm:t>
        <a:bodyPr/>
        <a:lstStyle/>
        <a:p>
          <a:r>
            <a:rPr lang="fr-FR" dirty="0" smtClean="0"/>
            <a:t>Projet médical partagé</a:t>
          </a:r>
          <a:endParaRPr lang="fr-FR" dirty="0"/>
        </a:p>
      </dgm:t>
    </dgm:pt>
    <dgm:pt modelId="{B6034204-C342-42B7-BE7F-D3789E340FD5}" type="parTrans" cxnId="{235311A0-46DA-44A3-9792-7A814D0BBE1D}">
      <dgm:prSet/>
      <dgm:spPr/>
      <dgm:t>
        <a:bodyPr/>
        <a:lstStyle/>
        <a:p>
          <a:endParaRPr lang="fr-FR"/>
        </a:p>
      </dgm:t>
    </dgm:pt>
    <dgm:pt modelId="{C0256A12-A345-4BB5-BE58-B9C8B694069D}" type="sibTrans" cxnId="{235311A0-46DA-44A3-9792-7A814D0BBE1D}">
      <dgm:prSet/>
      <dgm:spPr/>
      <dgm:t>
        <a:bodyPr/>
        <a:lstStyle/>
        <a:p>
          <a:endParaRPr lang="fr-FR"/>
        </a:p>
      </dgm:t>
    </dgm:pt>
    <dgm:pt modelId="{0CE1B45A-6FFD-4074-861F-34E115C40C7F}">
      <dgm:prSet phldrT="[Texte]"/>
      <dgm:spPr>
        <a:solidFill>
          <a:schemeClr val="accent2">
            <a:lumMod val="60000"/>
            <a:lumOff val="40000"/>
          </a:schemeClr>
        </a:solidFill>
      </dgm:spPr>
      <dgm:t>
        <a:bodyPr/>
        <a:lstStyle/>
        <a:p>
          <a:r>
            <a:rPr lang="fr-FR" dirty="0" smtClean="0">
              <a:solidFill>
                <a:schemeClr val="accent1">
                  <a:lumMod val="50000"/>
                </a:schemeClr>
              </a:solidFill>
            </a:rPr>
            <a:t>Transferts d’autorisations</a:t>
          </a:r>
          <a:endParaRPr lang="fr-FR" dirty="0">
            <a:solidFill>
              <a:schemeClr val="accent1">
                <a:lumMod val="50000"/>
              </a:schemeClr>
            </a:solidFill>
          </a:endParaRPr>
        </a:p>
      </dgm:t>
    </dgm:pt>
    <dgm:pt modelId="{055A8B79-1E47-4516-89D6-6C168D78C565}" type="parTrans" cxnId="{E447A8B4-D840-4A66-B239-521913190652}">
      <dgm:prSet/>
      <dgm:spPr/>
      <dgm:t>
        <a:bodyPr/>
        <a:lstStyle/>
        <a:p>
          <a:endParaRPr lang="fr-FR"/>
        </a:p>
      </dgm:t>
    </dgm:pt>
    <dgm:pt modelId="{53FFF4AA-DEE7-4A27-9E7B-F5C3B2E8A5EB}" type="sibTrans" cxnId="{E447A8B4-D840-4A66-B239-521913190652}">
      <dgm:prSet/>
      <dgm:spPr/>
      <dgm:t>
        <a:bodyPr/>
        <a:lstStyle/>
        <a:p>
          <a:endParaRPr lang="fr-FR"/>
        </a:p>
      </dgm:t>
    </dgm:pt>
    <dgm:pt modelId="{59F4E195-B3C4-4E35-8292-DEDDE8836CD8}">
      <dgm:prSet phldrT="[Texte]"/>
      <dgm:spPr>
        <a:solidFill>
          <a:schemeClr val="accent2">
            <a:lumMod val="60000"/>
            <a:lumOff val="40000"/>
          </a:schemeClr>
        </a:solidFill>
      </dgm:spPr>
      <dgm:t>
        <a:bodyPr/>
        <a:lstStyle/>
        <a:p>
          <a:r>
            <a:rPr lang="fr-FR" dirty="0" smtClean="0">
              <a:solidFill>
                <a:schemeClr val="accent1">
                  <a:lumMod val="50000"/>
                </a:schemeClr>
              </a:solidFill>
            </a:rPr>
            <a:t>Contexte coopératif existant?</a:t>
          </a:r>
          <a:endParaRPr lang="fr-FR" dirty="0">
            <a:solidFill>
              <a:schemeClr val="accent1">
                <a:lumMod val="50000"/>
              </a:schemeClr>
            </a:solidFill>
          </a:endParaRPr>
        </a:p>
      </dgm:t>
    </dgm:pt>
    <dgm:pt modelId="{8AD7622E-FCB8-4518-B1BB-32120F3E6ACF}" type="parTrans" cxnId="{8A301878-DD66-4F7B-B029-6E7C74EE325B}">
      <dgm:prSet/>
      <dgm:spPr/>
      <dgm:t>
        <a:bodyPr/>
        <a:lstStyle/>
        <a:p>
          <a:endParaRPr lang="fr-FR"/>
        </a:p>
      </dgm:t>
    </dgm:pt>
    <dgm:pt modelId="{2112B12A-DE30-4C91-86C5-66EDEA7A0E06}" type="sibTrans" cxnId="{8A301878-DD66-4F7B-B029-6E7C74EE325B}">
      <dgm:prSet/>
      <dgm:spPr/>
      <dgm:t>
        <a:bodyPr/>
        <a:lstStyle/>
        <a:p>
          <a:endParaRPr lang="fr-FR"/>
        </a:p>
      </dgm:t>
    </dgm:pt>
    <dgm:pt modelId="{CC182082-6797-4C61-88B2-4CDED2F91DAD}">
      <dgm:prSet phldrT="[Texte]"/>
      <dgm:spPr>
        <a:solidFill>
          <a:schemeClr val="accent2">
            <a:lumMod val="60000"/>
            <a:lumOff val="40000"/>
          </a:schemeClr>
        </a:solidFill>
      </dgm:spPr>
      <dgm:t>
        <a:bodyPr/>
        <a:lstStyle/>
        <a:p>
          <a:r>
            <a:rPr lang="fr-FR" dirty="0" smtClean="0">
              <a:solidFill>
                <a:schemeClr val="accent1">
                  <a:lumMod val="50000"/>
                </a:schemeClr>
              </a:solidFill>
            </a:rPr>
            <a:t>Articulation avec les CHU</a:t>
          </a:r>
          <a:endParaRPr lang="fr-FR" dirty="0">
            <a:solidFill>
              <a:schemeClr val="accent1">
                <a:lumMod val="50000"/>
              </a:schemeClr>
            </a:solidFill>
          </a:endParaRPr>
        </a:p>
      </dgm:t>
    </dgm:pt>
    <dgm:pt modelId="{0FF4162A-2494-4F42-86AA-830EEA22D6F0}" type="parTrans" cxnId="{3C06EEDE-CB57-49E9-A4FC-DB73CE8918B2}">
      <dgm:prSet/>
      <dgm:spPr/>
      <dgm:t>
        <a:bodyPr/>
        <a:lstStyle/>
        <a:p>
          <a:endParaRPr lang="fr-FR"/>
        </a:p>
      </dgm:t>
    </dgm:pt>
    <dgm:pt modelId="{A223E748-8E11-475E-953C-6C8321FC133B}" type="sibTrans" cxnId="{3C06EEDE-CB57-49E9-A4FC-DB73CE8918B2}">
      <dgm:prSet/>
      <dgm:spPr/>
      <dgm:t>
        <a:bodyPr/>
        <a:lstStyle/>
        <a:p>
          <a:endParaRPr lang="fr-FR"/>
        </a:p>
      </dgm:t>
    </dgm:pt>
    <dgm:pt modelId="{2E8D7DFA-A716-4AD8-9669-D12080712E43}">
      <dgm:prSet phldrT="[Texte]"/>
      <dgm:spPr>
        <a:solidFill>
          <a:schemeClr val="accent2">
            <a:lumMod val="60000"/>
            <a:lumOff val="40000"/>
          </a:schemeClr>
        </a:solidFill>
      </dgm:spPr>
      <dgm:t>
        <a:bodyPr/>
        <a:lstStyle/>
        <a:p>
          <a:r>
            <a:rPr lang="fr-FR" dirty="0" smtClean="0">
              <a:solidFill>
                <a:schemeClr val="accent1">
                  <a:lumMod val="50000"/>
                </a:schemeClr>
              </a:solidFill>
            </a:rPr>
            <a:t>Equipes médicales communes</a:t>
          </a:r>
          <a:endParaRPr lang="fr-FR" dirty="0">
            <a:solidFill>
              <a:schemeClr val="accent1">
                <a:lumMod val="50000"/>
              </a:schemeClr>
            </a:solidFill>
          </a:endParaRPr>
        </a:p>
      </dgm:t>
    </dgm:pt>
    <dgm:pt modelId="{A6B2C094-F0B8-4880-9C30-F8542CFF658A}" type="parTrans" cxnId="{B420CBB9-1F3C-425C-B114-9100AAAC92B3}">
      <dgm:prSet/>
      <dgm:spPr/>
      <dgm:t>
        <a:bodyPr/>
        <a:lstStyle/>
        <a:p>
          <a:endParaRPr lang="fr-FR"/>
        </a:p>
      </dgm:t>
    </dgm:pt>
    <dgm:pt modelId="{87C49193-4C9A-4CA4-AA3C-F795945C3615}" type="sibTrans" cxnId="{B420CBB9-1F3C-425C-B114-9100AAAC92B3}">
      <dgm:prSet/>
      <dgm:spPr/>
      <dgm:t>
        <a:bodyPr/>
        <a:lstStyle/>
        <a:p>
          <a:endParaRPr lang="fr-FR"/>
        </a:p>
      </dgm:t>
    </dgm:pt>
    <dgm:pt modelId="{E2DFB80E-F90F-4D79-BA96-08E386DA7605}" type="pres">
      <dgm:prSet presAssocID="{529CACE2-8678-4103-B62D-FEAF33180E71}" presName="Name0" presStyleCnt="0">
        <dgm:presLayoutVars>
          <dgm:chMax val="1"/>
          <dgm:dir/>
          <dgm:animLvl val="ctr"/>
          <dgm:resizeHandles val="exact"/>
        </dgm:presLayoutVars>
      </dgm:prSet>
      <dgm:spPr/>
      <dgm:t>
        <a:bodyPr/>
        <a:lstStyle/>
        <a:p>
          <a:endParaRPr lang="fr-FR"/>
        </a:p>
      </dgm:t>
    </dgm:pt>
    <dgm:pt modelId="{DCC4D5F1-548C-4A08-A8FE-743E4A1E603D}" type="pres">
      <dgm:prSet presAssocID="{6699A362-192C-4116-A774-965E2437BBD6}" presName="centerShape" presStyleLbl="node0" presStyleIdx="0" presStyleCnt="1" custScaleX="142808"/>
      <dgm:spPr/>
      <dgm:t>
        <a:bodyPr/>
        <a:lstStyle/>
        <a:p>
          <a:endParaRPr lang="fr-FR"/>
        </a:p>
      </dgm:t>
    </dgm:pt>
    <dgm:pt modelId="{1A0534B7-B8D3-42C3-B800-F5419FCA5EB6}" type="pres">
      <dgm:prSet presAssocID="{055A8B79-1E47-4516-89D6-6C168D78C565}" presName="parTrans" presStyleLbl="sibTrans2D1" presStyleIdx="0" presStyleCnt="4"/>
      <dgm:spPr/>
      <dgm:t>
        <a:bodyPr/>
        <a:lstStyle/>
        <a:p>
          <a:endParaRPr lang="fr-FR"/>
        </a:p>
      </dgm:t>
    </dgm:pt>
    <dgm:pt modelId="{3BFB3E90-3CC6-4792-A1F0-EB9B2C95DC5C}" type="pres">
      <dgm:prSet presAssocID="{055A8B79-1E47-4516-89D6-6C168D78C565}" presName="connectorText" presStyleLbl="sibTrans2D1" presStyleIdx="0" presStyleCnt="4"/>
      <dgm:spPr/>
      <dgm:t>
        <a:bodyPr/>
        <a:lstStyle/>
        <a:p>
          <a:endParaRPr lang="fr-FR"/>
        </a:p>
      </dgm:t>
    </dgm:pt>
    <dgm:pt modelId="{A5E7142A-0E29-4FE9-B57F-9971613628F9}" type="pres">
      <dgm:prSet presAssocID="{0CE1B45A-6FFD-4074-861F-34E115C40C7F}" presName="node" presStyleLbl="node1" presStyleIdx="0" presStyleCnt="4" custScaleX="209559">
        <dgm:presLayoutVars>
          <dgm:bulletEnabled val="1"/>
        </dgm:presLayoutVars>
      </dgm:prSet>
      <dgm:spPr/>
      <dgm:t>
        <a:bodyPr/>
        <a:lstStyle/>
        <a:p>
          <a:endParaRPr lang="fr-FR"/>
        </a:p>
      </dgm:t>
    </dgm:pt>
    <dgm:pt modelId="{5F10C2F1-53C0-4F92-AED8-8A706CEE6514}" type="pres">
      <dgm:prSet presAssocID="{8AD7622E-FCB8-4518-B1BB-32120F3E6ACF}" presName="parTrans" presStyleLbl="sibTrans2D1" presStyleIdx="1" presStyleCnt="4"/>
      <dgm:spPr/>
      <dgm:t>
        <a:bodyPr/>
        <a:lstStyle/>
        <a:p>
          <a:endParaRPr lang="fr-FR"/>
        </a:p>
      </dgm:t>
    </dgm:pt>
    <dgm:pt modelId="{3B67D4C4-AE47-461A-9FDC-EF945838841E}" type="pres">
      <dgm:prSet presAssocID="{8AD7622E-FCB8-4518-B1BB-32120F3E6ACF}" presName="connectorText" presStyleLbl="sibTrans2D1" presStyleIdx="1" presStyleCnt="4"/>
      <dgm:spPr/>
      <dgm:t>
        <a:bodyPr/>
        <a:lstStyle/>
        <a:p>
          <a:endParaRPr lang="fr-FR"/>
        </a:p>
      </dgm:t>
    </dgm:pt>
    <dgm:pt modelId="{A808B332-2A4D-4896-9C41-31063BFF18BF}" type="pres">
      <dgm:prSet presAssocID="{59F4E195-B3C4-4E35-8292-DEDDE8836CD8}" presName="node" presStyleLbl="node1" presStyleIdx="1" presStyleCnt="4" custScaleX="188012" custRadScaleRad="140944" custRadScaleInc="3292">
        <dgm:presLayoutVars>
          <dgm:bulletEnabled val="1"/>
        </dgm:presLayoutVars>
      </dgm:prSet>
      <dgm:spPr/>
      <dgm:t>
        <a:bodyPr/>
        <a:lstStyle/>
        <a:p>
          <a:endParaRPr lang="fr-FR"/>
        </a:p>
      </dgm:t>
    </dgm:pt>
    <dgm:pt modelId="{EE7B1025-0D05-4625-9885-3D7BA46B7659}" type="pres">
      <dgm:prSet presAssocID="{0FF4162A-2494-4F42-86AA-830EEA22D6F0}" presName="parTrans" presStyleLbl="sibTrans2D1" presStyleIdx="2" presStyleCnt="4"/>
      <dgm:spPr/>
      <dgm:t>
        <a:bodyPr/>
        <a:lstStyle/>
        <a:p>
          <a:endParaRPr lang="fr-FR"/>
        </a:p>
      </dgm:t>
    </dgm:pt>
    <dgm:pt modelId="{4583C1FA-FBA7-4358-8ABE-B12C7F837E45}" type="pres">
      <dgm:prSet presAssocID="{0FF4162A-2494-4F42-86AA-830EEA22D6F0}" presName="connectorText" presStyleLbl="sibTrans2D1" presStyleIdx="2" presStyleCnt="4"/>
      <dgm:spPr/>
      <dgm:t>
        <a:bodyPr/>
        <a:lstStyle/>
        <a:p>
          <a:endParaRPr lang="fr-FR"/>
        </a:p>
      </dgm:t>
    </dgm:pt>
    <dgm:pt modelId="{78C3F758-EAEA-4867-AABD-7B352DDC2A60}" type="pres">
      <dgm:prSet presAssocID="{CC182082-6797-4C61-88B2-4CDED2F91DAD}" presName="node" presStyleLbl="node1" presStyleIdx="2" presStyleCnt="4" custScaleX="209399">
        <dgm:presLayoutVars>
          <dgm:bulletEnabled val="1"/>
        </dgm:presLayoutVars>
      </dgm:prSet>
      <dgm:spPr/>
      <dgm:t>
        <a:bodyPr/>
        <a:lstStyle/>
        <a:p>
          <a:endParaRPr lang="fr-FR"/>
        </a:p>
      </dgm:t>
    </dgm:pt>
    <dgm:pt modelId="{0F0F5AAD-9BC3-417D-8D21-685413079ED6}" type="pres">
      <dgm:prSet presAssocID="{A6B2C094-F0B8-4880-9C30-F8542CFF658A}" presName="parTrans" presStyleLbl="sibTrans2D1" presStyleIdx="3" presStyleCnt="4"/>
      <dgm:spPr/>
      <dgm:t>
        <a:bodyPr/>
        <a:lstStyle/>
        <a:p>
          <a:endParaRPr lang="fr-FR"/>
        </a:p>
      </dgm:t>
    </dgm:pt>
    <dgm:pt modelId="{0A057F98-D8D5-4932-99F7-44DEE4E064D1}" type="pres">
      <dgm:prSet presAssocID="{A6B2C094-F0B8-4880-9C30-F8542CFF658A}" presName="connectorText" presStyleLbl="sibTrans2D1" presStyleIdx="3" presStyleCnt="4"/>
      <dgm:spPr/>
      <dgm:t>
        <a:bodyPr/>
        <a:lstStyle/>
        <a:p>
          <a:endParaRPr lang="fr-FR"/>
        </a:p>
      </dgm:t>
    </dgm:pt>
    <dgm:pt modelId="{CAD85D8D-216A-4164-AF27-0365657A5377}" type="pres">
      <dgm:prSet presAssocID="{2E8D7DFA-A716-4AD8-9669-D12080712E43}" presName="node" presStyleLbl="node1" presStyleIdx="3" presStyleCnt="4" custScaleX="198714" custRadScaleRad="143348" custRadScaleInc="-2158">
        <dgm:presLayoutVars>
          <dgm:bulletEnabled val="1"/>
        </dgm:presLayoutVars>
      </dgm:prSet>
      <dgm:spPr/>
      <dgm:t>
        <a:bodyPr/>
        <a:lstStyle/>
        <a:p>
          <a:endParaRPr lang="fr-FR"/>
        </a:p>
      </dgm:t>
    </dgm:pt>
  </dgm:ptLst>
  <dgm:cxnLst>
    <dgm:cxn modelId="{6CE6B07E-07DC-43C2-98D9-193FE88FEF03}" type="presOf" srcId="{A6B2C094-F0B8-4880-9C30-F8542CFF658A}" destId="{0F0F5AAD-9BC3-417D-8D21-685413079ED6}" srcOrd="0" destOrd="0" presId="urn:microsoft.com/office/officeart/2005/8/layout/radial5"/>
    <dgm:cxn modelId="{235311A0-46DA-44A3-9792-7A814D0BBE1D}" srcId="{529CACE2-8678-4103-B62D-FEAF33180E71}" destId="{6699A362-192C-4116-A774-965E2437BBD6}" srcOrd="0" destOrd="0" parTransId="{B6034204-C342-42B7-BE7F-D3789E340FD5}" sibTransId="{C0256A12-A345-4BB5-BE58-B9C8B694069D}"/>
    <dgm:cxn modelId="{560E3209-1E1A-4D2D-9E8D-BD29F33C2690}" type="presOf" srcId="{0FF4162A-2494-4F42-86AA-830EEA22D6F0}" destId="{EE7B1025-0D05-4625-9885-3D7BA46B7659}" srcOrd="0" destOrd="0" presId="urn:microsoft.com/office/officeart/2005/8/layout/radial5"/>
    <dgm:cxn modelId="{B420CBB9-1F3C-425C-B114-9100AAAC92B3}" srcId="{6699A362-192C-4116-A774-965E2437BBD6}" destId="{2E8D7DFA-A716-4AD8-9669-D12080712E43}" srcOrd="3" destOrd="0" parTransId="{A6B2C094-F0B8-4880-9C30-F8542CFF658A}" sibTransId="{87C49193-4C9A-4CA4-AA3C-F795945C3615}"/>
    <dgm:cxn modelId="{FED22F37-37AC-4ACD-B2A1-1C67F6E66429}" type="presOf" srcId="{8AD7622E-FCB8-4518-B1BB-32120F3E6ACF}" destId="{3B67D4C4-AE47-461A-9FDC-EF945838841E}" srcOrd="1" destOrd="0" presId="urn:microsoft.com/office/officeart/2005/8/layout/radial5"/>
    <dgm:cxn modelId="{8A301878-DD66-4F7B-B029-6E7C74EE325B}" srcId="{6699A362-192C-4116-A774-965E2437BBD6}" destId="{59F4E195-B3C4-4E35-8292-DEDDE8836CD8}" srcOrd="1" destOrd="0" parTransId="{8AD7622E-FCB8-4518-B1BB-32120F3E6ACF}" sibTransId="{2112B12A-DE30-4C91-86C5-66EDEA7A0E06}"/>
    <dgm:cxn modelId="{6EFAB52F-37B2-41DF-8905-40F2FDAE638A}" type="presOf" srcId="{529CACE2-8678-4103-B62D-FEAF33180E71}" destId="{E2DFB80E-F90F-4D79-BA96-08E386DA7605}" srcOrd="0" destOrd="0" presId="urn:microsoft.com/office/officeart/2005/8/layout/radial5"/>
    <dgm:cxn modelId="{3C06EEDE-CB57-49E9-A4FC-DB73CE8918B2}" srcId="{6699A362-192C-4116-A774-965E2437BBD6}" destId="{CC182082-6797-4C61-88B2-4CDED2F91DAD}" srcOrd="2" destOrd="0" parTransId="{0FF4162A-2494-4F42-86AA-830EEA22D6F0}" sibTransId="{A223E748-8E11-475E-953C-6C8321FC133B}"/>
    <dgm:cxn modelId="{099197A0-02FB-4A85-A8E9-214F3E5DA788}" type="presOf" srcId="{0CE1B45A-6FFD-4074-861F-34E115C40C7F}" destId="{A5E7142A-0E29-4FE9-B57F-9971613628F9}" srcOrd="0" destOrd="0" presId="urn:microsoft.com/office/officeart/2005/8/layout/radial5"/>
    <dgm:cxn modelId="{E447A8B4-D840-4A66-B239-521913190652}" srcId="{6699A362-192C-4116-A774-965E2437BBD6}" destId="{0CE1B45A-6FFD-4074-861F-34E115C40C7F}" srcOrd="0" destOrd="0" parTransId="{055A8B79-1E47-4516-89D6-6C168D78C565}" sibTransId="{53FFF4AA-DEE7-4A27-9E7B-F5C3B2E8A5EB}"/>
    <dgm:cxn modelId="{94D4806A-F362-4A2E-A0F1-30C22BFA4334}" type="presOf" srcId="{59F4E195-B3C4-4E35-8292-DEDDE8836CD8}" destId="{A808B332-2A4D-4896-9C41-31063BFF18BF}" srcOrd="0" destOrd="0" presId="urn:microsoft.com/office/officeart/2005/8/layout/radial5"/>
    <dgm:cxn modelId="{1DD781DC-6893-4467-8BA0-807DEF39B750}" type="presOf" srcId="{2E8D7DFA-A716-4AD8-9669-D12080712E43}" destId="{CAD85D8D-216A-4164-AF27-0365657A5377}" srcOrd="0" destOrd="0" presId="urn:microsoft.com/office/officeart/2005/8/layout/radial5"/>
    <dgm:cxn modelId="{2BCBC402-E32F-4D01-829E-B835BB118FC4}" type="presOf" srcId="{055A8B79-1E47-4516-89D6-6C168D78C565}" destId="{3BFB3E90-3CC6-4792-A1F0-EB9B2C95DC5C}" srcOrd="1" destOrd="0" presId="urn:microsoft.com/office/officeart/2005/8/layout/radial5"/>
    <dgm:cxn modelId="{8254D2D6-B40C-4210-B760-6ABDED21DD8F}" type="presOf" srcId="{A6B2C094-F0B8-4880-9C30-F8542CFF658A}" destId="{0A057F98-D8D5-4932-99F7-44DEE4E064D1}" srcOrd="1" destOrd="0" presId="urn:microsoft.com/office/officeart/2005/8/layout/radial5"/>
    <dgm:cxn modelId="{1D4A99C1-FA3A-4C30-93B3-A43EB74494E1}" type="presOf" srcId="{CC182082-6797-4C61-88B2-4CDED2F91DAD}" destId="{78C3F758-EAEA-4867-AABD-7B352DDC2A60}" srcOrd="0" destOrd="0" presId="urn:microsoft.com/office/officeart/2005/8/layout/radial5"/>
    <dgm:cxn modelId="{266F181F-9C23-4CF4-BB95-0296B61C4796}" type="presOf" srcId="{6699A362-192C-4116-A774-965E2437BBD6}" destId="{DCC4D5F1-548C-4A08-A8FE-743E4A1E603D}" srcOrd="0" destOrd="0" presId="urn:microsoft.com/office/officeart/2005/8/layout/radial5"/>
    <dgm:cxn modelId="{45D8FA0D-A536-483F-963A-9EEF8F0F306E}" type="presOf" srcId="{8AD7622E-FCB8-4518-B1BB-32120F3E6ACF}" destId="{5F10C2F1-53C0-4F92-AED8-8A706CEE6514}" srcOrd="0" destOrd="0" presId="urn:microsoft.com/office/officeart/2005/8/layout/radial5"/>
    <dgm:cxn modelId="{1468C7E2-AFBB-4DB7-A215-04E3AB37F327}" type="presOf" srcId="{055A8B79-1E47-4516-89D6-6C168D78C565}" destId="{1A0534B7-B8D3-42C3-B800-F5419FCA5EB6}" srcOrd="0" destOrd="0" presId="urn:microsoft.com/office/officeart/2005/8/layout/radial5"/>
    <dgm:cxn modelId="{42C8276A-FA9C-4D73-809C-1AFC880A7B98}" type="presOf" srcId="{0FF4162A-2494-4F42-86AA-830EEA22D6F0}" destId="{4583C1FA-FBA7-4358-8ABE-B12C7F837E45}" srcOrd="1" destOrd="0" presId="urn:microsoft.com/office/officeart/2005/8/layout/radial5"/>
    <dgm:cxn modelId="{ADD85CFE-0FA8-4713-A5D6-DBE2A3823E01}" type="presParOf" srcId="{E2DFB80E-F90F-4D79-BA96-08E386DA7605}" destId="{DCC4D5F1-548C-4A08-A8FE-743E4A1E603D}" srcOrd="0" destOrd="0" presId="urn:microsoft.com/office/officeart/2005/8/layout/radial5"/>
    <dgm:cxn modelId="{06E62FF9-6EEA-42EB-80D1-20FA703A8681}" type="presParOf" srcId="{E2DFB80E-F90F-4D79-BA96-08E386DA7605}" destId="{1A0534B7-B8D3-42C3-B800-F5419FCA5EB6}" srcOrd="1" destOrd="0" presId="urn:microsoft.com/office/officeart/2005/8/layout/radial5"/>
    <dgm:cxn modelId="{676957F8-3128-4E2C-9743-6E216120BFA1}" type="presParOf" srcId="{1A0534B7-B8D3-42C3-B800-F5419FCA5EB6}" destId="{3BFB3E90-3CC6-4792-A1F0-EB9B2C95DC5C}" srcOrd="0" destOrd="0" presId="urn:microsoft.com/office/officeart/2005/8/layout/radial5"/>
    <dgm:cxn modelId="{091B57F0-7987-4C96-96C8-CF32AA224DEC}" type="presParOf" srcId="{E2DFB80E-F90F-4D79-BA96-08E386DA7605}" destId="{A5E7142A-0E29-4FE9-B57F-9971613628F9}" srcOrd="2" destOrd="0" presId="urn:microsoft.com/office/officeart/2005/8/layout/radial5"/>
    <dgm:cxn modelId="{020F795B-C920-4F4F-8594-C568CDAC2CCF}" type="presParOf" srcId="{E2DFB80E-F90F-4D79-BA96-08E386DA7605}" destId="{5F10C2F1-53C0-4F92-AED8-8A706CEE6514}" srcOrd="3" destOrd="0" presId="urn:microsoft.com/office/officeart/2005/8/layout/radial5"/>
    <dgm:cxn modelId="{F79CA06B-4FE4-4752-A2AC-D303D1177C82}" type="presParOf" srcId="{5F10C2F1-53C0-4F92-AED8-8A706CEE6514}" destId="{3B67D4C4-AE47-461A-9FDC-EF945838841E}" srcOrd="0" destOrd="0" presId="urn:microsoft.com/office/officeart/2005/8/layout/radial5"/>
    <dgm:cxn modelId="{C3D192F9-8A8E-4C81-9B67-3FF3935D3B79}" type="presParOf" srcId="{E2DFB80E-F90F-4D79-BA96-08E386DA7605}" destId="{A808B332-2A4D-4896-9C41-31063BFF18BF}" srcOrd="4" destOrd="0" presId="urn:microsoft.com/office/officeart/2005/8/layout/radial5"/>
    <dgm:cxn modelId="{C397C9B2-91C9-4083-A8E1-D6851CC866E8}" type="presParOf" srcId="{E2DFB80E-F90F-4D79-BA96-08E386DA7605}" destId="{EE7B1025-0D05-4625-9885-3D7BA46B7659}" srcOrd="5" destOrd="0" presId="urn:microsoft.com/office/officeart/2005/8/layout/radial5"/>
    <dgm:cxn modelId="{85CA4292-AC75-4C7B-8681-8C9BA5F4360C}" type="presParOf" srcId="{EE7B1025-0D05-4625-9885-3D7BA46B7659}" destId="{4583C1FA-FBA7-4358-8ABE-B12C7F837E45}" srcOrd="0" destOrd="0" presId="urn:microsoft.com/office/officeart/2005/8/layout/radial5"/>
    <dgm:cxn modelId="{0A38E717-EAA5-4752-9717-884CC8BBB951}" type="presParOf" srcId="{E2DFB80E-F90F-4D79-BA96-08E386DA7605}" destId="{78C3F758-EAEA-4867-AABD-7B352DDC2A60}" srcOrd="6" destOrd="0" presId="urn:microsoft.com/office/officeart/2005/8/layout/radial5"/>
    <dgm:cxn modelId="{F9F7F5E4-1416-4398-8A1C-6D4A2F4E04E7}" type="presParOf" srcId="{E2DFB80E-F90F-4D79-BA96-08E386DA7605}" destId="{0F0F5AAD-9BC3-417D-8D21-685413079ED6}" srcOrd="7" destOrd="0" presId="urn:microsoft.com/office/officeart/2005/8/layout/radial5"/>
    <dgm:cxn modelId="{171718D4-DAD8-4B93-9B38-388A795208F9}" type="presParOf" srcId="{0F0F5AAD-9BC3-417D-8D21-685413079ED6}" destId="{0A057F98-D8D5-4932-99F7-44DEE4E064D1}" srcOrd="0" destOrd="0" presId="urn:microsoft.com/office/officeart/2005/8/layout/radial5"/>
    <dgm:cxn modelId="{88E85948-80BA-4F79-A2C8-7B1DFE6E2D14}" type="presParOf" srcId="{E2DFB80E-F90F-4D79-BA96-08E386DA7605}" destId="{CAD85D8D-216A-4164-AF27-0365657A537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FB0781-7E04-4284-BE70-B10338A5180F}" type="doc">
      <dgm:prSet loTypeId="urn:microsoft.com/office/officeart/2005/8/layout/process1" loCatId="process" qsTypeId="urn:microsoft.com/office/officeart/2005/8/quickstyle/simple1" qsCatId="simple" csTypeId="urn:microsoft.com/office/officeart/2005/8/colors/accent1_2" csCatId="accent1" phldr="1"/>
      <dgm:spPr/>
    </dgm:pt>
    <dgm:pt modelId="{956D22B8-8515-4BBE-901A-38E7472B690D}">
      <dgm:prSet phldrT="[Texte]" custT="1"/>
      <dgm:spPr>
        <a:solidFill>
          <a:schemeClr val="bg1">
            <a:lumMod val="85000"/>
          </a:schemeClr>
        </a:solidFill>
      </dgm:spPr>
      <dgm:t>
        <a:bodyPr/>
        <a:lstStyle/>
        <a:p>
          <a:r>
            <a:rPr lang="fr-FR" sz="3200" dirty="0" smtClean="0">
              <a:solidFill>
                <a:srgbClr val="222A35"/>
              </a:solidFill>
            </a:rPr>
            <a:t>+</a:t>
          </a:r>
          <a:endParaRPr lang="fr-FR" sz="3200" dirty="0">
            <a:solidFill>
              <a:srgbClr val="222A35"/>
            </a:solidFill>
          </a:endParaRPr>
        </a:p>
      </dgm:t>
    </dgm:pt>
    <dgm:pt modelId="{75B0C72F-D044-4419-BF59-14C256863EAE}" type="parTrans" cxnId="{945E399D-1BFD-484C-8B17-E02A4F645F56}">
      <dgm:prSet/>
      <dgm:spPr/>
      <dgm:t>
        <a:bodyPr/>
        <a:lstStyle/>
        <a:p>
          <a:endParaRPr lang="fr-FR"/>
        </a:p>
      </dgm:t>
    </dgm:pt>
    <dgm:pt modelId="{FC824843-7F3B-43FA-A52B-DF82E16681E3}" type="sibTrans" cxnId="{945E399D-1BFD-484C-8B17-E02A4F645F56}">
      <dgm:prSet/>
      <dgm:spPr>
        <a:solidFill>
          <a:schemeClr val="bg1">
            <a:lumMod val="65000"/>
          </a:schemeClr>
        </a:solidFill>
      </dgm:spPr>
      <dgm:t>
        <a:bodyPr/>
        <a:lstStyle/>
        <a:p>
          <a:endParaRPr lang="fr-FR"/>
        </a:p>
      </dgm:t>
    </dgm:pt>
    <dgm:pt modelId="{2539CB2D-EEA4-48BC-9776-14B46A5D2F5A}">
      <dgm:prSet phldrT="[Texte]" custT="1"/>
      <dgm:spPr>
        <a:solidFill>
          <a:schemeClr val="bg1">
            <a:lumMod val="85000"/>
          </a:schemeClr>
        </a:solidFill>
      </dgm:spPr>
      <dgm:t>
        <a:bodyPr/>
        <a:lstStyle/>
        <a:p>
          <a:r>
            <a:rPr lang="fr-FR" sz="3200" dirty="0" smtClean="0">
              <a:solidFill>
                <a:srgbClr val="222A35"/>
              </a:solidFill>
            </a:rPr>
            <a:t>++</a:t>
          </a:r>
          <a:endParaRPr lang="fr-FR" sz="3200" dirty="0">
            <a:solidFill>
              <a:srgbClr val="222A35"/>
            </a:solidFill>
          </a:endParaRPr>
        </a:p>
      </dgm:t>
    </dgm:pt>
    <dgm:pt modelId="{8B10B1EF-603F-4D63-98B9-02704DF102B4}" type="parTrans" cxnId="{C7B83DDF-C90E-4C49-8511-057F9BC28F18}">
      <dgm:prSet/>
      <dgm:spPr/>
      <dgm:t>
        <a:bodyPr/>
        <a:lstStyle/>
        <a:p>
          <a:endParaRPr lang="fr-FR"/>
        </a:p>
      </dgm:t>
    </dgm:pt>
    <dgm:pt modelId="{714BC2F7-8F47-4863-90C6-B2C27E0380F7}" type="sibTrans" cxnId="{C7B83DDF-C90E-4C49-8511-057F9BC28F18}">
      <dgm:prSet/>
      <dgm:spPr>
        <a:solidFill>
          <a:schemeClr val="bg1">
            <a:lumMod val="65000"/>
          </a:schemeClr>
        </a:solidFill>
      </dgm:spPr>
      <dgm:t>
        <a:bodyPr/>
        <a:lstStyle/>
        <a:p>
          <a:endParaRPr lang="fr-FR"/>
        </a:p>
      </dgm:t>
    </dgm:pt>
    <dgm:pt modelId="{8150BB56-D0DE-469B-ADCF-DA334167A7EE}">
      <dgm:prSet phldrT="[Texte]" custT="1"/>
      <dgm:spPr>
        <a:solidFill>
          <a:schemeClr val="bg1">
            <a:lumMod val="85000"/>
          </a:schemeClr>
        </a:solidFill>
      </dgm:spPr>
      <dgm:t>
        <a:bodyPr/>
        <a:lstStyle/>
        <a:p>
          <a:r>
            <a:rPr lang="fr-FR" sz="3200" dirty="0" smtClean="0">
              <a:solidFill>
                <a:srgbClr val="222A35"/>
              </a:solidFill>
            </a:rPr>
            <a:t>+++</a:t>
          </a:r>
          <a:endParaRPr lang="fr-FR" sz="3200" dirty="0">
            <a:solidFill>
              <a:srgbClr val="222A35"/>
            </a:solidFill>
          </a:endParaRPr>
        </a:p>
      </dgm:t>
    </dgm:pt>
    <dgm:pt modelId="{27E29EF2-E17C-4145-A143-162FD358B8B4}" type="parTrans" cxnId="{D6DF52D6-822E-4288-8DCE-683157C01759}">
      <dgm:prSet/>
      <dgm:spPr/>
      <dgm:t>
        <a:bodyPr/>
        <a:lstStyle/>
        <a:p>
          <a:endParaRPr lang="fr-FR"/>
        </a:p>
      </dgm:t>
    </dgm:pt>
    <dgm:pt modelId="{03FAE3EA-3606-442F-B7F8-2B8FD779A871}" type="sibTrans" cxnId="{D6DF52D6-822E-4288-8DCE-683157C01759}">
      <dgm:prSet/>
      <dgm:spPr/>
      <dgm:t>
        <a:bodyPr/>
        <a:lstStyle/>
        <a:p>
          <a:endParaRPr lang="fr-FR"/>
        </a:p>
      </dgm:t>
    </dgm:pt>
    <dgm:pt modelId="{BD6F5080-776F-4539-921A-7A250269D63C}" type="pres">
      <dgm:prSet presAssocID="{06FB0781-7E04-4284-BE70-B10338A5180F}" presName="Name0" presStyleCnt="0">
        <dgm:presLayoutVars>
          <dgm:dir/>
          <dgm:resizeHandles val="exact"/>
        </dgm:presLayoutVars>
      </dgm:prSet>
      <dgm:spPr/>
    </dgm:pt>
    <dgm:pt modelId="{012754C5-717D-446D-8F48-E7B0CC13C6AB}" type="pres">
      <dgm:prSet presAssocID="{956D22B8-8515-4BBE-901A-38E7472B690D}" presName="node" presStyleLbl="node1" presStyleIdx="0" presStyleCnt="3" custScaleY="44372" custLinFactNeighborX="-1302">
        <dgm:presLayoutVars>
          <dgm:bulletEnabled val="1"/>
        </dgm:presLayoutVars>
      </dgm:prSet>
      <dgm:spPr/>
      <dgm:t>
        <a:bodyPr/>
        <a:lstStyle/>
        <a:p>
          <a:endParaRPr lang="fr-FR"/>
        </a:p>
      </dgm:t>
    </dgm:pt>
    <dgm:pt modelId="{375B681D-79BE-4E2E-A02E-A1247F6B07C7}" type="pres">
      <dgm:prSet presAssocID="{FC824843-7F3B-43FA-A52B-DF82E16681E3}" presName="sibTrans" presStyleLbl="sibTrans2D1" presStyleIdx="0" presStyleCnt="2"/>
      <dgm:spPr/>
      <dgm:t>
        <a:bodyPr/>
        <a:lstStyle/>
        <a:p>
          <a:endParaRPr lang="fr-FR"/>
        </a:p>
      </dgm:t>
    </dgm:pt>
    <dgm:pt modelId="{C544F75D-B293-4583-8A97-625222BE2477}" type="pres">
      <dgm:prSet presAssocID="{FC824843-7F3B-43FA-A52B-DF82E16681E3}" presName="connectorText" presStyleLbl="sibTrans2D1" presStyleIdx="0" presStyleCnt="2"/>
      <dgm:spPr/>
      <dgm:t>
        <a:bodyPr/>
        <a:lstStyle/>
        <a:p>
          <a:endParaRPr lang="fr-FR"/>
        </a:p>
      </dgm:t>
    </dgm:pt>
    <dgm:pt modelId="{2FCFFA69-7882-4F6D-9657-7B1F12E1F051}" type="pres">
      <dgm:prSet presAssocID="{2539CB2D-EEA4-48BC-9776-14B46A5D2F5A}" presName="node" presStyleLbl="node1" presStyleIdx="1" presStyleCnt="3" custScaleY="72996">
        <dgm:presLayoutVars>
          <dgm:bulletEnabled val="1"/>
        </dgm:presLayoutVars>
      </dgm:prSet>
      <dgm:spPr/>
      <dgm:t>
        <a:bodyPr/>
        <a:lstStyle/>
        <a:p>
          <a:endParaRPr lang="fr-FR"/>
        </a:p>
      </dgm:t>
    </dgm:pt>
    <dgm:pt modelId="{0EFD8CF2-53B0-4818-9735-765AF42B9B47}" type="pres">
      <dgm:prSet presAssocID="{714BC2F7-8F47-4863-90C6-B2C27E0380F7}" presName="sibTrans" presStyleLbl="sibTrans2D1" presStyleIdx="1" presStyleCnt="2"/>
      <dgm:spPr/>
      <dgm:t>
        <a:bodyPr/>
        <a:lstStyle/>
        <a:p>
          <a:endParaRPr lang="fr-FR"/>
        </a:p>
      </dgm:t>
    </dgm:pt>
    <dgm:pt modelId="{984F87F9-CE4D-45C7-BFC9-C74B276DF502}" type="pres">
      <dgm:prSet presAssocID="{714BC2F7-8F47-4863-90C6-B2C27E0380F7}" presName="connectorText" presStyleLbl="sibTrans2D1" presStyleIdx="1" presStyleCnt="2"/>
      <dgm:spPr/>
      <dgm:t>
        <a:bodyPr/>
        <a:lstStyle/>
        <a:p>
          <a:endParaRPr lang="fr-FR"/>
        </a:p>
      </dgm:t>
    </dgm:pt>
    <dgm:pt modelId="{37880E0B-B535-4238-B634-C72B5E079575}" type="pres">
      <dgm:prSet presAssocID="{8150BB56-D0DE-469B-ADCF-DA334167A7EE}" presName="node" presStyleLbl="node1" presStyleIdx="2" presStyleCnt="3" custScaleY="95499" custLinFactNeighborX="-1167" custLinFactNeighborY="1721">
        <dgm:presLayoutVars>
          <dgm:bulletEnabled val="1"/>
        </dgm:presLayoutVars>
      </dgm:prSet>
      <dgm:spPr/>
      <dgm:t>
        <a:bodyPr/>
        <a:lstStyle/>
        <a:p>
          <a:endParaRPr lang="fr-FR"/>
        </a:p>
      </dgm:t>
    </dgm:pt>
  </dgm:ptLst>
  <dgm:cxnLst>
    <dgm:cxn modelId="{EDDE3730-E2DC-4177-BB99-7EDE8FF60E9B}" type="presOf" srcId="{714BC2F7-8F47-4863-90C6-B2C27E0380F7}" destId="{0EFD8CF2-53B0-4818-9735-765AF42B9B47}" srcOrd="0" destOrd="0" presId="urn:microsoft.com/office/officeart/2005/8/layout/process1"/>
    <dgm:cxn modelId="{C7B83DDF-C90E-4C49-8511-057F9BC28F18}" srcId="{06FB0781-7E04-4284-BE70-B10338A5180F}" destId="{2539CB2D-EEA4-48BC-9776-14B46A5D2F5A}" srcOrd="1" destOrd="0" parTransId="{8B10B1EF-603F-4D63-98B9-02704DF102B4}" sibTransId="{714BC2F7-8F47-4863-90C6-B2C27E0380F7}"/>
    <dgm:cxn modelId="{D6DF52D6-822E-4288-8DCE-683157C01759}" srcId="{06FB0781-7E04-4284-BE70-B10338A5180F}" destId="{8150BB56-D0DE-469B-ADCF-DA334167A7EE}" srcOrd="2" destOrd="0" parTransId="{27E29EF2-E17C-4145-A143-162FD358B8B4}" sibTransId="{03FAE3EA-3606-442F-B7F8-2B8FD779A871}"/>
    <dgm:cxn modelId="{42B1AABB-05D8-464B-BE53-C4ADCB4DEA9C}" type="presOf" srcId="{06FB0781-7E04-4284-BE70-B10338A5180F}" destId="{BD6F5080-776F-4539-921A-7A250269D63C}" srcOrd="0" destOrd="0" presId="urn:microsoft.com/office/officeart/2005/8/layout/process1"/>
    <dgm:cxn modelId="{3867E1DF-FC77-400D-85D8-03F939F950A2}" type="presOf" srcId="{FC824843-7F3B-43FA-A52B-DF82E16681E3}" destId="{375B681D-79BE-4E2E-A02E-A1247F6B07C7}" srcOrd="0" destOrd="0" presId="urn:microsoft.com/office/officeart/2005/8/layout/process1"/>
    <dgm:cxn modelId="{0EFDD509-E497-49E8-813C-F04E16900B95}" type="presOf" srcId="{8150BB56-D0DE-469B-ADCF-DA334167A7EE}" destId="{37880E0B-B535-4238-B634-C72B5E079575}" srcOrd="0" destOrd="0" presId="urn:microsoft.com/office/officeart/2005/8/layout/process1"/>
    <dgm:cxn modelId="{E3619FA3-0480-43A9-825A-8DD01A91CE6E}" type="presOf" srcId="{FC824843-7F3B-43FA-A52B-DF82E16681E3}" destId="{C544F75D-B293-4583-8A97-625222BE2477}" srcOrd="1" destOrd="0" presId="urn:microsoft.com/office/officeart/2005/8/layout/process1"/>
    <dgm:cxn modelId="{83D791FD-BB94-40E2-B1EF-7B4FDA07F6D3}" type="presOf" srcId="{714BC2F7-8F47-4863-90C6-B2C27E0380F7}" destId="{984F87F9-CE4D-45C7-BFC9-C74B276DF502}" srcOrd="1" destOrd="0" presId="urn:microsoft.com/office/officeart/2005/8/layout/process1"/>
    <dgm:cxn modelId="{0F629B4A-C032-4367-A75A-951648EA9F09}" type="presOf" srcId="{2539CB2D-EEA4-48BC-9776-14B46A5D2F5A}" destId="{2FCFFA69-7882-4F6D-9657-7B1F12E1F051}" srcOrd="0" destOrd="0" presId="urn:microsoft.com/office/officeart/2005/8/layout/process1"/>
    <dgm:cxn modelId="{945E399D-1BFD-484C-8B17-E02A4F645F56}" srcId="{06FB0781-7E04-4284-BE70-B10338A5180F}" destId="{956D22B8-8515-4BBE-901A-38E7472B690D}" srcOrd="0" destOrd="0" parTransId="{75B0C72F-D044-4419-BF59-14C256863EAE}" sibTransId="{FC824843-7F3B-43FA-A52B-DF82E16681E3}"/>
    <dgm:cxn modelId="{D7DCFB5C-10CD-417D-B573-7C363470306E}" type="presOf" srcId="{956D22B8-8515-4BBE-901A-38E7472B690D}" destId="{012754C5-717D-446D-8F48-E7B0CC13C6AB}" srcOrd="0" destOrd="0" presId="urn:microsoft.com/office/officeart/2005/8/layout/process1"/>
    <dgm:cxn modelId="{7002BB31-9F83-41ED-83B2-4E8EA864440B}" type="presParOf" srcId="{BD6F5080-776F-4539-921A-7A250269D63C}" destId="{012754C5-717D-446D-8F48-E7B0CC13C6AB}" srcOrd="0" destOrd="0" presId="urn:microsoft.com/office/officeart/2005/8/layout/process1"/>
    <dgm:cxn modelId="{A2F0C6FC-603C-42D0-9CFD-47C45F79A065}" type="presParOf" srcId="{BD6F5080-776F-4539-921A-7A250269D63C}" destId="{375B681D-79BE-4E2E-A02E-A1247F6B07C7}" srcOrd="1" destOrd="0" presId="urn:microsoft.com/office/officeart/2005/8/layout/process1"/>
    <dgm:cxn modelId="{A04C969D-944D-43A7-A4E2-A8F90ED4BE03}" type="presParOf" srcId="{375B681D-79BE-4E2E-A02E-A1247F6B07C7}" destId="{C544F75D-B293-4583-8A97-625222BE2477}" srcOrd="0" destOrd="0" presId="urn:microsoft.com/office/officeart/2005/8/layout/process1"/>
    <dgm:cxn modelId="{5CD217C2-52CE-49A3-8E64-A93214787037}" type="presParOf" srcId="{BD6F5080-776F-4539-921A-7A250269D63C}" destId="{2FCFFA69-7882-4F6D-9657-7B1F12E1F051}" srcOrd="2" destOrd="0" presId="urn:microsoft.com/office/officeart/2005/8/layout/process1"/>
    <dgm:cxn modelId="{7D2D0265-0183-4A28-82BF-DE9DCA479667}" type="presParOf" srcId="{BD6F5080-776F-4539-921A-7A250269D63C}" destId="{0EFD8CF2-53B0-4818-9735-765AF42B9B47}" srcOrd="3" destOrd="0" presId="urn:microsoft.com/office/officeart/2005/8/layout/process1"/>
    <dgm:cxn modelId="{CA068C3D-10EC-4048-827A-944A1C432478}" type="presParOf" srcId="{0EFD8CF2-53B0-4818-9735-765AF42B9B47}" destId="{984F87F9-CE4D-45C7-BFC9-C74B276DF502}" srcOrd="0" destOrd="0" presId="urn:microsoft.com/office/officeart/2005/8/layout/process1"/>
    <dgm:cxn modelId="{CB287DB8-56F9-4DF8-B5CE-187DE8385899}" type="presParOf" srcId="{BD6F5080-776F-4539-921A-7A250269D63C}" destId="{37880E0B-B535-4238-B634-C72B5E07957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4D5F1-548C-4A08-A8FE-743E4A1E603D}">
      <dsp:nvSpPr>
        <dsp:cNvPr id="0" name=""/>
        <dsp:cNvSpPr/>
      </dsp:nvSpPr>
      <dsp:spPr>
        <a:xfrm>
          <a:off x="3267168" y="1841337"/>
          <a:ext cx="1875381" cy="13132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Projet médical partagé</a:t>
          </a:r>
          <a:endParaRPr lang="fr-FR" sz="2100" kern="1200" dirty="0"/>
        </a:p>
      </dsp:txBody>
      <dsp:txXfrm>
        <a:off x="3541811" y="2033653"/>
        <a:ext cx="1326095" cy="928586"/>
      </dsp:txXfrm>
    </dsp:sp>
    <dsp:sp modelId="{1A0534B7-B8D3-42C3-B800-F5419FCA5EB6}">
      <dsp:nvSpPr>
        <dsp:cNvPr id="0" name=""/>
        <dsp:cNvSpPr/>
      </dsp:nvSpPr>
      <dsp:spPr>
        <a:xfrm rot="16200000">
          <a:off x="4065923" y="1363811"/>
          <a:ext cx="277871" cy="446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4107604" y="1494791"/>
        <a:ext cx="194510" cy="267896"/>
      </dsp:txXfrm>
    </dsp:sp>
    <dsp:sp modelId="{A5E7142A-0E29-4FE9-B57F-9971613628F9}">
      <dsp:nvSpPr>
        <dsp:cNvPr id="0" name=""/>
        <dsp:cNvSpPr/>
      </dsp:nvSpPr>
      <dsp:spPr>
        <a:xfrm>
          <a:off x="2828875" y="3832"/>
          <a:ext cx="2751968" cy="1313218"/>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solidFill>
                <a:schemeClr val="accent1">
                  <a:lumMod val="50000"/>
                </a:schemeClr>
              </a:solidFill>
            </a:rPr>
            <a:t>Transferts d’autorisations</a:t>
          </a:r>
          <a:endParaRPr lang="fr-FR" sz="2100" kern="1200" dirty="0">
            <a:solidFill>
              <a:schemeClr val="accent1">
                <a:lumMod val="50000"/>
              </a:schemeClr>
            </a:solidFill>
          </a:endParaRPr>
        </a:p>
      </dsp:txBody>
      <dsp:txXfrm>
        <a:off x="3231891" y="196148"/>
        <a:ext cx="1945936" cy="928586"/>
      </dsp:txXfrm>
    </dsp:sp>
    <dsp:sp modelId="{5F10C2F1-53C0-4F92-AED8-8A706CEE6514}">
      <dsp:nvSpPr>
        <dsp:cNvPr id="0" name=""/>
        <dsp:cNvSpPr/>
      </dsp:nvSpPr>
      <dsp:spPr>
        <a:xfrm rot="88884">
          <a:off x="5234029" y="2304186"/>
          <a:ext cx="222084" cy="446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5234040" y="2392624"/>
        <a:ext cx="155459" cy="267896"/>
      </dsp:txXfrm>
    </dsp:sp>
    <dsp:sp modelId="{A808B332-2A4D-4896-9C41-31063BFF18BF}">
      <dsp:nvSpPr>
        <dsp:cNvPr id="0" name=""/>
        <dsp:cNvSpPr/>
      </dsp:nvSpPr>
      <dsp:spPr>
        <a:xfrm>
          <a:off x="5559342" y="1908291"/>
          <a:ext cx="2469008" cy="1313218"/>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solidFill>
                <a:schemeClr val="accent1">
                  <a:lumMod val="50000"/>
                </a:schemeClr>
              </a:solidFill>
            </a:rPr>
            <a:t>Contexte coopératif existant?</a:t>
          </a:r>
          <a:endParaRPr lang="fr-FR" sz="2100" kern="1200" dirty="0">
            <a:solidFill>
              <a:schemeClr val="accent1">
                <a:lumMod val="50000"/>
              </a:schemeClr>
            </a:solidFill>
          </a:endParaRPr>
        </a:p>
      </dsp:txBody>
      <dsp:txXfrm>
        <a:off x="5920920" y="2100607"/>
        <a:ext cx="1745852" cy="928586"/>
      </dsp:txXfrm>
    </dsp:sp>
    <dsp:sp modelId="{EE7B1025-0D05-4625-9885-3D7BA46B7659}">
      <dsp:nvSpPr>
        <dsp:cNvPr id="0" name=""/>
        <dsp:cNvSpPr/>
      </dsp:nvSpPr>
      <dsp:spPr>
        <a:xfrm rot="5400000">
          <a:off x="4065923" y="3185587"/>
          <a:ext cx="277871" cy="446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4107604" y="3233206"/>
        <a:ext cx="194510" cy="267896"/>
      </dsp:txXfrm>
    </dsp:sp>
    <dsp:sp modelId="{78C3F758-EAEA-4867-AABD-7B352DDC2A60}">
      <dsp:nvSpPr>
        <dsp:cNvPr id="0" name=""/>
        <dsp:cNvSpPr/>
      </dsp:nvSpPr>
      <dsp:spPr>
        <a:xfrm>
          <a:off x="2829925" y="3678842"/>
          <a:ext cx="2749866" cy="1313218"/>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solidFill>
                <a:schemeClr val="accent1">
                  <a:lumMod val="50000"/>
                </a:schemeClr>
              </a:solidFill>
            </a:rPr>
            <a:t>Articulation avec les CHU</a:t>
          </a:r>
          <a:endParaRPr lang="fr-FR" sz="2100" kern="1200" dirty="0">
            <a:solidFill>
              <a:schemeClr val="accent1">
                <a:lumMod val="50000"/>
              </a:schemeClr>
            </a:solidFill>
          </a:endParaRPr>
        </a:p>
      </dsp:txBody>
      <dsp:txXfrm>
        <a:off x="3232634" y="3871158"/>
        <a:ext cx="1944448" cy="928586"/>
      </dsp:txXfrm>
    </dsp:sp>
    <dsp:sp modelId="{0F0F5AAD-9BC3-417D-8D21-685413079ED6}">
      <dsp:nvSpPr>
        <dsp:cNvPr id="0" name=""/>
        <dsp:cNvSpPr/>
      </dsp:nvSpPr>
      <dsp:spPr>
        <a:xfrm rot="10741734">
          <a:off x="2973280" y="2293813"/>
          <a:ext cx="207894" cy="446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3035644" y="2382583"/>
        <a:ext cx="145526" cy="267896"/>
      </dsp:txXfrm>
    </dsp:sp>
    <dsp:sp modelId="{CAD85D8D-216A-4164-AF27-0365657A5377}">
      <dsp:nvSpPr>
        <dsp:cNvPr id="0" name=""/>
        <dsp:cNvSpPr/>
      </dsp:nvSpPr>
      <dsp:spPr>
        <a:xfrm>
          <a:off x="266436" y="1885979"/>
          <a:ext cx="2609549" cy="1313218"/>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solidFill>
                <a:schemeClr val="accent1">
                  <a:lumMod val="50000"/>
                </a:schemeClr>
              </a:solidFill>
            </a:rPr>
            <a:t>Equipes médicales communes</a:t>
          </a:r>
          <a:endParaRPr lang="fr-FR" sz="2100" kern="1200" dirty="0">
            <a:solidFill>
              <a:schemeClr val="accent1">
                <a:lumMod val="50000"/>
              </a:schemeClr>
            </a:solidFill>
          </a:endParaRPr>
        </a:p>
      </dsp:txBody>
      <dsp:txXfrm>
        <a:off x="648596" y="2078295"/>
        <a:ext cx="1845229" cy="928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754C5-717D-446D-8F48-E7B0CC13C6AB}">
      <dsp:nvSpPr>
        <dsp:cNvPr id="0" name=""/>
        <dsp:cNvSpPr/>
      </dsp:nvSpPr>
      <dsp:spPr>
        <a:xfrm>
          <a:off x="0" y="844829"/>
          <a:ext cx="2136435" cy="609283"/>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solidFill>
                <a:srgbClr val="222A35"/>
              </a:solidFill>
            </a:rPr>
            <a:t>+</a:t>
          </a:r>
          <a:endParaRPr lang="fr-FR" sz="3200" kern="1200" dirty="0">
            <a:solidFill>
              <a:srgbClr val="222A35"/>
            </a:solidFill>
          </a:endParaRPr>
        </a:p>
      </dsp:txBody>
      <dsp:txXfrm>
        <a:off x="17845" y="862674"/>
        <a:ext cx="2100745" cy="573593"/>
      </dsp:txXfrm>
    </dsp:sp>
    <dsp:sp modelId="{375B681D-79BE-4E2E-A02E-A1247F6B07C7}">
      <dsp:nvSpPr>
        <dsp:cNvPr id="0" name=""/>
        <dsp:cNvSpPr/>
      </dsp:nvSpPr>
      <dsp:spPr>
        <a:xfrm>
          <a:off x="2352859" y="884553"/>
          <a:ext cx="458819" cy="529835"/>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a:off x="2352859" y="990520"/>
        <a:ext cx="321173" cy="317901"/>
      </dsp:txXfrm>
    </dsp:sp>
    <dsp:sp modelId="{2FCFFA69-7882-4F6D-9657-7B1F12E1F051}">
      <dsp:nvSpPr>
        <dsp:cNvPr id="0" name=""/>
        <dsp:cNvSpPr/>
      </dsp:nvSpPr>
      <dsp:spPr>
        <a:xfrm>
          <a:off x="3002132" y="648308"/>
          <a:ext cx="2136435" cy="1002326"/>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solidFill>
                <a:srgbClr val="222A35"/>
              </a:solidFill>
            </a:rPr>
            <a:t>++</a:t>
          </a:r>
          <a:endParaRPr lang="fr-FR" sz="3200" kern="1200" dirty="0">
            <a:solidFill>
              <a:srgbClr val="222A35"/>
            </a:solidFill>
          </a:endParaRPr>
        </a:p>
      </dsp:txBody>
      <dsp:txXfrm>
        <a:off x="3031489" y="677665"/>
        <a:ext cx="2077721" cy="943612"/>
      </dsp:txXfrm>
    </dsp:sp>
    <dsp:sp modelId="{0EFD8CF2-53B0-4818-9735-765AF42B9B47}">
      <dsp:nvSpPr>
        <dsp:cNvPr id="0" name=""/>
        <dsp:cNvSpPr/>
      </dsp:nvSpPr>
      <dsp:spPr>
        <a:xfrm rot="27251">
          <a:off x="5349710" y="896469"/>
          <a:ext cx="447652" cy="529835"/>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a:off x="5349712" y="1001904"/>
        <a:ext cx="313356" cy="317901"/>
      </dsp:txXfrm>
    </dsp:sp>
    <dsp:sp modelId="{37880E0B-B535-4238-B634-C72B5E079575}">
      <dsp:nvSpPr>
        <dsp:cNvPr id="0" name=""/>
        <dsp:cNvSpPr/>
      </dsp:nvSpPr>
      <dsp:spPr>
        <a:xfrm>
          <a:off x="5983168" y="517442"/>
          <a:ext cx="2136435" cy="131132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solidFill>
                <a:srgbClr val="222A35"/>
              </a:solidFill>
            </a:rPr>
            <a:t>+++</a:t>
          </a:r>
          <a:endParaRPr lang="fr-FR" sz="3200" kern="1200" dirty="0">
            <a:solidFill>
              <a:srgbClr val="222A35"/>
            </a:solidFill>
          </a:endParaRPr>
        </a:p>
      </dsp:txBody>
      <dsp:txXfrm>
        <a:off x="6021575" y="555849"/>
        <a:ext cx="2059621" cy="123450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fr-FR"/>
          </a:p>
        </p:txBody>
      </p:sp>
      <p:sp>
        <p:nvSpPr>
          <p:cNvPr id="3" name="Espace réservé de la date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D5CE5323-9771-4EAC-9FB4-92B1D34AAFA9}" type="datetimeFigureOut">
              <a:rPr lang="fr-FR" smtClean="0"/>
              <a:t>14/02/2019</a:t>
            </a:fld>
            <a:endParaRPr lang="fr-FR"/>
          </a:p>
        </p:txBody>
      </p:sp>
      <p:sp>
        <p:nvSpPr>
          <p:cNvPr id="4" name="Espace réservé du pied de page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fld id="{FE329695-190B-4338-95FB-874E6571D940}" type="slidenum">
              <a:rPr lang="fr-FR" smtClean="0"/>
              <a:t>‹N°›</a:t>
            </a:fld>
            <a:endParaRPr lang="fr-FR"/>
          </a:p>
        </p:txBody>
      </p:sp>
    </p:spTree>
    <p:extLst>
      <p:ext uri="{BB962C8B-B14F-4D97-AF65-F5344CB8AC3E}">
        <p14:creationId xmlns:p14="http://schemas.microsoft.com/office/powerpoint/2010/main" val="2574371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fr-FR"/>
          </a:p>
        </p:txBody>
      </p:sp>
      <p:sp>
        <p:nvSpPr>
          <p:cNvPr id="3" name="Espace réservé de la date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1F9B2AD2-D92C-43DB-ABBD-9CDFE462E5AD}" type="datetimeFigureOut">
              <a:rPr lang="fr-FR" smtClean="0"/>
              <a:t>14/02/2019</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fr-FR"/>
          </a:p>
        </p:txBody>
      </p:sp>
      <p:sp>
        <p:nvSpPr>
          <p:cNvPr id="5" name="Espace réservé des commentaires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69D3293B-6E30-41FC-A63B-A1BABF394D21}" type="slidenum">
              <a:rPr lang="fr-FR" smtClean="0"/>
              <a:t>‹N°›</a:t>
            </a:fld>
            <a:endParaRPr lang="fr-FR"/>
          </a:p>
        </p:txBody>
      </p:sp>
    </p:spTree>
    <p:extLst>
      <p:ext uri="{BB962C8B-B14F-4D97-AF65-F5344CB8AC3E}">
        <p14:creationId xmlns:p14="http://schemas.microsoft.com/office/powerpoint/2010/main" val="88867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Tree>
    <p:extLst>
      <p:ext uri="{BB962C8B-B14F-4D97-AF65-F5344CB8AC3E}">
        <p14:creationId xmlns:p14="http://schemas.microsoft.com/office/powerpoint/2010/main" val="316427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309" indent="-171309">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26</a:t>
            </a:fld>
            <a:endParaRPr lang="fr-FR"/>
          </a:p>
        </p:txBody>
      </p:sp>
    </p:spTree>
    <p:extLst>
      <p:ext uri="{BB962C8B-B14F-4D97-AF65-F5344CB8AC3E}">
        <p14:creationId xmlns:p14="http://schemas.microsoft.com/office/powerpoint/2010/main" val="3703298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309" indent="-171309">
              <a:buFontTx/>
              <a:buChar char="-"/>
            </a:pPr>
            <a:endParaRPr lang="fr-FR" b="1" i="1"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27</a:t>
            </a:fld>
            <a:endParaRPr lang="fr-FR"/>
          </a:p>
        </p:txBody>
      </p:sp>
    </p:spTree>
    <p:extLst>
      <p:ext uri="{BB962C8B-B14F-4D97-AF65-F5344CB8AC3E}">
        <p14:creationId xmlns:p14="http://schemas.microsoft.com/office/powerpoint/2010/main" val="1872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28</a:t>
            </a:fld>
            <a:endParaRPr lang="fr-FR"/>
          </a:p>
        </p:txBody>
      </p:sp>
    </p:spTree>
    <p:extLst>
      <p:ext uri="{BB962C8B-B14F-4D97-AF65-F5344CB8AC3E}">
        <p14:creationId xmlns:p14="http://schemas.microsoft.com/office/powerpoint/2010/main" val="4265267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309" indent="-171309">
              <a:spcBef>
                <a:spcPct val="0"/>
              </a:spcBef>
              <a:buFontTx/>
              <a:buChar char="-"/>
            </a:pPr>
            <a:endParaRPr lang="fr-FR" altLang="fr-FR" dirty="0" smtClean="0"/>
          </a:p>
        </p:txBody>
      </p:sp>
    </p:spTree>
    <p:extLst>
      <p:ext uri="{BB962C8B-B14F-4D97-AF65-F5344CB8AC3E}">
        <p14:creationId xmlns:p14="http://schemas.microsoft.com/office/powerpoint/2010/main" val="4234245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30</a:t>
            </a:fld>
            <a:endParaRPr lang="fr-FR"/>
          </a:p>
        </p:txBody>
      </p:sp>
    </p:spTree>
    <p:extLst>
      <p:ext uri="{BB962C8B-B14F-4D97-AF65-F5344CB8AC3E}">
        <p14:creationId xmlns:p14="http://schemas.microsoft.com/office/powerpoint/2010/main" val="2871373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31</a:t>
            </a:fld>
            <a:endParaRPr lang="fr-FR"/>
          </a:p>
        </p:txBody>
      </p:sp>
    </p:spTree>
    <p:extLst>
      <p:ext uri="{BB962C8B-B14F-4D97-AF65-F5344CB8AC3E}">
        <p14:creationId xmlns:p14="http://schemas.microsoft.com/office/powerpoint/2010/main" val="1322488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32</a:t>
            </a:fld>
            <a:endParaRPr lang="fr-FR"/>
          </a:p>
        </p:txBody>
      </p:sp>
    </p:spTree>
    <p:extLst>
      <p:ext uri="{BB962C8B-B14F-4D97-AF65-F5344CB8AC3E}">
        <p14:creationId xmlns:p14="http://schemas.microsoft.com/office/powerpoint/2010/main" val="335284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309" indent="-171309">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34</a:t>
            </a:fld>
            <a:endParaRPr lang="fr-FR"/>
          </a:p>
        </p:txBody>
      </p:sp>
    </p:spTree>
    <p:extLst>
      <p:ext uri="{BB962C8B-B14F-4D97-AF65-F5344CB8AC3E}">
        <p14:creationId xmlns:p14="http://schemas.microsoft.com/office/powerpoint/2010/main" val="1388979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35</a:t>
            </a:fld>
            <a:endParaRPr lang="fr-FR"/>
          </a:p>
        </p:txBody>
      </p:sp>
    </p:spTree>
    <p:extLst>
      <p:ext uri="{BB962C8B-B14F-4D97-AF65-F5344CB8AC3E}">
        <p14:creationId xmlns:p14="http://schemas.microsoft.com/office/powerpoint/2010/main" val="565070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Tree>
    <p:extLst>
      <p:ext uri="{BB962C8B-B14F-4D97-AF65-F5344CB8AC3E}">
        <p14:creationId xmlns:p14="http://schemas.microsoft.com/office/powerpoint/2010/main" val="351213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105151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309" indent="-171309" algn="just">
              <a:buFontTx/>
              <a:buChar char="-"/>
            </a:pPr>
            <a:endParaRPr lang="fr-FR" dirty="0" smtClean="0"/>
          </a:p>
        </p:txBody>
      </p:sp>
    </p:spTree>
    <p:extLst>
      <p:ext uri="{BB962C8B-B14F-4D97-AF65-F5344CB8AC3E}">
        <p14:creationId xmlns:p14="http://schemas.microsoft.com/office/powerpoint/2010/main" val="1138412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39</a:t>
            </a:fld>
            <a:endParaRPr lang="fr-FR"/>
          </a:p>
        </p:txBody>
      </p:sp>
    </p:spTree>
    <p:extLst>
      <p:ext uri="{BB962C8B-B14F-4D97-AF65-F5344CB8AC3E}">
        <p14:creationId xmlns:p14="http://schemas.microsoft.com/office/powerpoint/2010/main" val="618104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309" indent="-171309">
              <a:buFontTx/>
              <a:buChar char="-"/>
            </a:pPr>
            <a:endParaRPr lang="fr-FR" b="1" i="1" baseline="0" dirty="0" smtClean="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40</a:t>
            </a:fld>
            <a:endParaRPr lang="fr-FR"/>
          </a:p>
        </p:txBody>
      </p:sp>
    </p:spTree>
    <p:extLst>
      <p:ext uri="{BB962C8B-B14F-4D97-AF65-F5344CB8AC3E}">
        <p14:creationId xmlns:p14="http://schemas.microsoft.com/office/powerpoint/2010/main" val="1560608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41</a:t>
            </a:fld>
            <a:endParaRPr lang="fr-FR"/>
          </a:p>
        </p:txBody>
      </p:sp>
    </p:spTree>
    <p:extLst>
      <p:ext uri="{BB962C8B-B14F-4D97-AF65-F5344CB8AC3E}">
        <p14:creationId xmlns:p14="http://schemas.microsoft.com/office/powerpoint/2010/main" val="117901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28338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309" indent="-171309">
              <a:buFontTx/>
              <a:buChar char="-"/>
            </a:pPr>
            <a:endParaRPr lang="fr-FR" baseline="0" dirty="0" smtClean="0"/>
          </a:p>
          <a:p>
            <a:pPr marL="171309" indent="-171309">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9</a:t>
            </a:fld>
            <a:endParaRPr lang="fr-FR"/>
          </a:p>
        </p:txBody>
      </p:sp>
    </p:spTree>
    <p:extLst>
      <p:ext uri="{BB962C8B-B14F-4D97-AF65-F5344CB8AC3E}">
        <p14:creationId xmlns:p14="http://schemas.microsoft.com/office/powerpoint/2010/main" val="2238066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i="1"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11</a:t>
            </a:fld>
            <a:endParaRPr lang="fr-FR"/>
          </a:p>
        </p:txBody>
      </p:sp>
    </p:spTree>
    <p:extLst>
      <p:ext uri="{BB962C8B-B14F-4D97-AF65-F5344CB8AC3E}">
        <p14:creationId xmlns:p14="http://schemas.microsoft.com/office/powerpoint/2010/main" val="42294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16</a:t>
            </a:fld>
            <a:endParaRPr lang="fr-FR"/>
          </a:p>
        </p:txBody>
      </p:sp>
    </p:spTree>
    <p:extLst>
      <p:ext uri="{BB962C8B-B14F-4D97-AF65-F5344CB8AC3E}">
        <p14:creationId xmlns:p14="http://schemas.microsoft.com/office/powerpoint/2010/main" val="404640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17</a:t>
            </a:fld>
            <a:endParaRPr lang="fr-FR"/>
          </a:p>
        </p:txBody>
      </p:sp>
    </p:spTree>
    <p:extLst>
      <p:ext uri="{BB962C8B-B14F-4D97-AF65-F5344CB8AC3E}">
        <p14:creationId xmlns:p14="http://schemas.microsoft.com/office/powerpoint/2010/main" val="334268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19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339" indent="-285515">
              <a:defRPr>
                <a:solidFill>
                  <a:schemeClr val="tx1"/>
                </a:solidFill>
                <a:latin typeface="Arial" panose="020B0604020202020204" pitchFamily="34" charset="0"/>
              </a:defRPr>
            </a:lvl2pPr>
            <a:lvl3pPr marL="1142061" indent="-228412">
              <a:defRPr>
                <a:solidFill>
                  <a:schemeClr val="tx1"/>
                </a:solidFill>
                <a:latin typeface="Arial" panose="020B0604020202020204" pitchFamily="34" charset="0"/>
              </a:defRPr>
            </a:lvl3pPr>
            <a:lvl4pPr marL="1598885" indent="-228412">
              <a:defRPr>
                <a:solidFill>
                  <a:schemeClr val="tx1"/>
                </a:solidFill>
                <a:latin typeface="Arial" panose="020B0604020202020204" pitchFamily="34" charset="0"/>
              </a:defRPr>
            </a:lvl4pPr>
            <a:lvl5pPr marL="2055710" indent="-228412">
              <a:defRPr>
                <a:solidFill>
                  <a:schemeClr val="tx1"/>
                </a:solidFill>
                <a:latin typeface="Arial" panose="020B0604020202020204" pitchFamily="34" charset="0"/>
              </a:defRPr>
            </a:lvl5pPr>
            <a:lvl6pPr marL="2512534" indent="-228412" eaLnBrk="0" fontAlgn="base" hangingPunct="0">
              <a:spcBef>
                <a:spcPct val="0"/>
              </a:spcBef>
              <a:spcAft>
                <a:spcPct val="0"/>
              </a:spcAft>
              <a:defRPr>
                <a:solidFill>
                  <a:schemeClr val="tx1"/>
                </a:solidFill>
                <a:latin typeface="Arial" panose="020B0604020202020204" pitchFamily="34" charset="0"/>
              </a:defRPr>
            </a:lvl6pPr>
            <a:lvl7pPr marL="2969359" indent="-228412" eaLnBrk="0" fontAlgn="base" hangingPunct="0">
              <a:spcBef>
                <a:spcPct val="0"/>
              </a:spcBef>
              <a:spcAft>
                <a:spcPct val="0"/>
              </a:spcAft>
              <a:defRPr>
                <a:solidFill>
                  <a:schemeClr val="tx1"/>
                </a:solidFill>
                <a:latin typeface="Arial" panose="020B0604020202020204" pitchFamily="34" charset="0"/>
              </a:defRPr>
            </a:lvl7pPr>
            <a:lvl8pPr marL="3426183" indent="-228412" eaLnBrk="0" fontAlgn="base" hangingPunct="0">
              <a:spcBef>
                <a:spcPct val="0"/>
              </a:spcBef>
              <a:spcAft>
                <a:spcPct val="0"/>
              </a:spcAft>
              <a:defRPr>
                <a:solidFill>
                  <a:schemeClr val="tx1"/>
                </a:solidFill>
                <a:latin typeface="Arial" panose="020B0604020202020204" pitchFamily="34" charset="0"/>
              </a:defRPr>
            </a:lvl8pPr>
            <a:lvl9pPr marL="3883006" indent="-228412" eaLnBrk="0" fontAlgn="base" hangingPunct="0">
              <a:spcBef>
                <a:spcPct val="0"/>
              </a:spcBef>
              <a:spcAft>
                <a:spcPct val="0"/>
              </a:spcAft>
              <a:defRPr>
                <a:solidFill>
                  <a:schemeClr val="tx1"/>
                </a:solidFill>
                <a:latin typeface="Arial" panose="020B0604020202020204" pitchFamily="34" charset="0"/>
              </a:defRPr>
            </a:lvl9pPr>
          </a:lstStyle>
          <a:p>
            <a:fld id="{286C1A62-6489-4766-834E-DA4A8FA3A176}" type="slidenum">
              <a:rPr lang="fr-FR" altLang="fr-FR" smtClean="0">
                <a:latin typeface="Calibri" panose="020F0502020204030204" pitchFamily="34" charset="0"/>
              </a:rPr>
              <a:pPr/>
              <a:t>19</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3534897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19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339" indent="-285515">
              <a:defRPr>
                <a:solidFill>
                  <a:schemeClr val="tx1"/>
                </a:solidFill>
                <a:latin typeface="Arial" panose="020B0604020202020204" pitchFamily="34" charset="0"/>
              </a:defRPr>
            </a:lvl2pPr>
            <a:lvl3pPr marL="1142061" indent="-228412">
              <a:defRPr>
                <a:solidFill>
                  <a:schemeClr val="tx1"/>
                </a:solidFill>
                <a:latin typeface="Arial" panose="020B0604020202020204" pitchFamily="34" charset="0"/>
              </a:defRPr>
            </a:lvl3pPr>
            <a:lvl4pPr marL="1598885" indent="-228412">
              <a:defRPr>
                <a:solidFill>
                  <a:schemeClr val="tx1"/>
                </a:solidFill>
                <a:latin typeface="Arial" panose="020B0604020202020204" pitchFamily="34" charset="0"/>
              </a:defRPr>
            </a:lvl4pPr>
            <a:lvl5pPr marL="2055710" indent="-228412">
              <a:defRPr>
                <a:solidFill>
                  <a:schemeClr val="tx1"/>
                </a:solidFill>
                <a:latin typeface="Arial" panose="020B0604020202020204" pitchFamily="34" charset="0"/>
              </a:defRPr>
            </a:lvl5pPr>
            <a:lvl6pPr marL="2512534" indent="-228412" eaLnBrk="0" fontAlgn="base" hangingPunct="0">
              <a:spcBef>
                <a:spcPct val="0"/>
              </a:spcBef>
              <a:spcAft>
                <a:spcPct val="0"/>
              </a:spcAft>
              <a:defRPr>
                <a:solidFill>
                  <a:schemeClr val="tx1"/>
                </a:solidFill>
                <a:latin typeface="Arial" panose="020B0604020202020204" pitchFamily="34" charset="0"/>
              </a:defRPr>
            </a:lvl6pPr>
            <a:lvl7pPr marL="2969359" indent="-228412" eaLnBrk="0" fontAlgn="base" hangingPunct="0">
              <a:spcBef>
                <a:spcPct val="0"/>
              </a:spcBef>
              <a:spcAft>
                <a:spcPct val="0"/>
              </a:spcAft>
              <a:defRPr>
                <a:solidFill>
                  <a:schemeClr val="tx1"/>
                </a:solidFill>
                <a:latin typeface="Arial" panose="020B0604020202020204" pitchFamily="34" charset="0"/>
              </a:defRPr>
            </a:lvl7pPr>
            <a:lvl8pPr marL="3426183" indent="-228412" eaLnBrk="0" fontAlgn="base" hangingPunct="0">
              <a:spcBef>
                <a:spcPct val="0"/>
              </a:spcBef>
              <a:spcAft>
                <a:spcPct val="0"/>
              </a:spcAft>
              <a:defRPr>
                <a:solidFill>
                  <a:schemeClr val="tx1"/>
                </a:solidFill>
                <a:latin typeface="Arial" panose="020B0604020202020204" pitchFamily="34" charset="0"/>
              </a:defRPr>
            </a:lvl8pPr>
            <a:lvl9pPr marL="3883006" indent="-228412" eaLnBrk="0" fontAlgn="base" hangingPunct="0">
              <a:spcBef>
                <a:spcPct val="0"/>
              </a:spcBef>
              <a:spcAft>
                <a:spcPct val="0"/>
              </a:spcAft>
              <a:defRPr>
                <a:solidFill>
                  <a:schemeClr val="tx1"/>
                </a:solidFill>
                <a:latin typeface="Arial" panose="020B0604020202020204" pitchFamily="34" charset="0"/>
              </a:defRPr>
            </a:lvl9pPr>
          </a:lstStyle>
          <a:p>
            <a:fld id="{286C1A62-6489-4766-834E-DA4A8FA3A176}" type="slidenum">
              <a:rPr lang="fr-FR" altLang="fr-FR" smtClean="0">
                <a:latin typeface="Calibri" panose="020F0502020204030204" pitchFamily="34" charset="0"/>
              </a:rPr>
              <a:pPr/>
              <a:t>20</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3741112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0" y="1624264"/>
            <a:ext cx="9144000" cy="661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0" y="1624263"/>
            <a:ext cx="9144000" cy="661736"/>
          </a:xfrm>
        </p:spPr>
        <p:txBody>
          <a:bodyPr anchor="b">
            <a:noAutofit/>
          </a:bodyPr>
          <a:lstStyle>
            <a:lvl1pPr algn="l">
              <a:defRPr sz="3600" baseline="0"/>
            </a:lvl1pPr>
          </a:lstStyle>
          <a:p>
            <a:r>
              <a:rPr lang="fr-FR" dirty="0" smtClean="0"/>
              <a:t>Modifiez le style du titre</a:t>
            </a:r>
            <a:endParaRPr lang="fr-FR" dirty="0"/>
          </a:p>
        </p:txBody>
      </p:sp>
      <p:sp>
        <p:nvSpPr>
          <p:cNvPr id="9" name="Rectangle 8"/>
          <p:cNvSpPr/>
          <p:nvPr userDrawn="1"/>
        </p:nvSpPr>
        <p:spPr>
          <a:xfrm>
            <a:off x="0" y="1378730"/>
            <a:ext cx="9144000" cy="2455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userDrawn="1"/>
        </p:nvSpPr>
        <p:spPr>
          <a:xfrm>
            <a:off x="31851" y="1362335"/>
            <a:ext cx="2086084" cy="276999"/>
          </a:xfrm>
          <a:prstGeom prst="rect">
            <a:avLst/>
          </a:prstGeom>
          <a:noFill/>
        </p:spPr>
        <p:txBody>
          <a:bodyPr wrap="none" rtlCol="0">
            <a:spAutoFit/>
          </a:bodyPr>
          <a:lstStyle/>
          <a:p>
            <a:r>
              <a:rPr lang="fr-FR" sz="1200" dirty="0" smtClean="0">
                <a:solidFill>
                  <a:schemeClr val="bg1"/>
                </a:solidFill>
              </a:rPr>
              <a:t>ACCOMPAGNEMENT GHT</a:t>
            </a:r>
            <a:endParaRPr lang="fr-FR" sz="1200" dirty="0">
              <a:solidFill>
                <a:schemeClr val="bg1"/>
              </a:solidFill>
            </a:endParaRPr>
          </a:p>
        </p:txBody>
      </p:sp>
    </p:spTree>
    <p:extLst>
      <p:ext uri="{BB962C8B-B14F-4D97-AF65-F5344CB8AC3E}">
        <p14:creationId xmlns:p14="http://schemas.microsoft.com/office/powerpoint/2010/main" val="298419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1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679558" y="116632"/>
            <a:ext cx="7708866" cy="802705"/>
          </a:xfrm>
        </p:spPr>
        <p:txBody>
          <a:bodyPr/>
          <a:lstStyle>
            <a:lvl1pPr>
              <a:lnSpc>
                <a:spcPct val="100000"/>
              </a:lnSpc>
              <a:defRPr/>
            </a:lvl1pPr>
          </a:lstStyle>
          <a:p>
            <a:r>
              <a:rPr lang="fr-FR" smtClean="0"/>
              <a:t>Modifiez le style du titre</a:t>
            </a:r>
            <a:endParaRPr lang="fr-FR" dirty="0"/>
          </a:p>
        </p:txBody>
      </p:sp>
      <p:sp>
        <p:nvSpPr>
          <p:cNvPr id="7" name="Espace réservé du texte 6"/>
          <p:cNvSpPr>
            <a:spLocks noGrp="1"/>
          </p:cNvSpPr>
          <p:nvPr>
            <p:ph type="body" sz="quarter" idx="13"/>
          </p:nvPr>
        </p:nvSpPr>
        <p:spPr>
          <a:xfrm>
            <a:off x="679450" y="1052513"/>
            <a:ext cx="7886700" cy="5184799"/>
          </a:xfrm>
          <a:prstGeom prst="rect">
            <a:avLst/>
          </a:prstGeom>
        </p:spPr>
        <p:txBody>
          <a:bodyPr/>
          <a:lstStyle>
            <a:lvl3pPr>
              <a:defRPr>
                <a:solidFill>
                  <a:srgbClr val="CC1819"/>
                </a:solidFil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e la date 5"/>
          <p:cNvSpPr>
            <a:spLocks noGrp="1"/>
          </p:cNvSpPr>
          <p:nvPr>
            <p:ph type="dt" sz="half" idx="14"/>
          </p:nvPr>
        </p:nvSpPr>
        <p:spPr>
          <a:xfrm>
            <a:off x="683568" y="6356350"/>
            <a:ext cx="1584176" cy="365125"/>
          </a:xfrm>
          <a:prstGeom prst="rect">
            <a:avLst/>
          </a:prstGeom>
        </p:spPr>
        <p:txBody>
          <a:bodyPr/>
          <a:lstStyle/>
          <a:p>
            <a:endParaRPr lang="fr-FR">
              <a:solidFill>
                <a:prstClr val="black"/>
              </a:solidFill>
            </a:endParaRPr>
          </a:p>
        </p:txBody>
      </p:sp>
      <p:sp>
        <p:nvSpPr>
          <p:cNvPr id="8" name="Espace réservé du pied de page 7"/>
          <p:cNvSpPr>
            <a:spLocks noGrp="1"/>
          </p:cNvSpPr>
          <p:nvPr>
            <p:ph type="ftr" sz="quarter" idx="15"/>
          </p:nvPr>
        </p:nvSpPr>
        <p:spPr>
          <a:xfrm>
            <a:off x="3028950" y="6415088"/>
            <a:ext cx="3086100" cy="365125"/>
          </a:xfrm>
          <a:prstGeom prst="rect">
            <a:avLst/>
          </a:prstGeom>
        </p:spPr>
        <p:txBody>
          <a:bodyPr/>
          <a:lstStyle/>
          <a:p>
            <a:endParaRPr lang="fr-FR" dirty="0"/>
          </a:p>
        </p:txBody>
      </p:sp>
      <p:sp>
        <p:nvSpPr>
          <p:cNvPr id="9" name="Espace réservé du numéro de diapositive 8"/>
          <p:cNvSpPr>
            <a:spLocks noGrp="1"/>
          </p:cNvSpPr>
          <p:nvPr>
            <p:ph type="sldNum" sz="quarter" idx="16"/>
          </p:nvPr>
        </p:nvSpPr>
        <p:spPr>
          <a:xfrm>
            <a:off x="6457950" y="6415088"/>
            <a:ext cx="2057400" cy="365125"/>
          </a:xfrm>
          <a:prstGeom prst="rect">
            <a:avLst/>
          </a:prstGeom>
        </p:spPr>
        <p:txBody>
          <a:bodyPr/>
          <a:lstStyle/>
          <a:p>
            <a:fld id="{9E672939-9B4F-491E-AAA3-6308D9B4F2D0}" type="slidenum">
              <a:rPr lang="fr-FR" smtClean="0"/>
              <a:pPr/>
              <a:t>‹N°›</a:t>
            </a:fld>
            <a:endParaRPr lang="fr-FR"/>
          </a:p>
        </p:txBody>
      </p:sp>
    </p:spTree>
    <p:extLst>
      <p:ext uri="{BB962C8B-B14F-4D97-AF65-F5344CB8AC3E}">
        <p14:creationId xmlns:p14="http://schemas.microsoft.com/office/powerpoint/2010/main" val="40630444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679558" y="116632"/>
            <a:ext cx="7708866" cy="802705"/>
          </a:xfrm>
        </p:spPr>
        <p:txBody>
          <a:bodyPr/>
          <a:lstStyle>
            <a:lvl1pPr>
              <a:lnSpc>
                <a:spcPct val="100000"/>
              </a:lnSpc>
              <a:defRPr/>
            </a:lvl1pPr>
          </a:lstStyle>
          <a:p>
            <a:r>
              <a:rPr lang="fr-FR" smtClean="0"/>
              <a:t>Modifiez le style du titre</a:t>
            </a:r>
            <a:endParaRPr lang="fr-FR" dirty="0"/>
          </a:p>
        </p:txBody>
      </p:sp>
      <p:sp>
        <p:nvSpPr>
          <p:cNvPr id="7" name="Espace réservé du texte 6"/>
          <p:cNvSpPr>
            <a:spLocks noGrp="1"/>
          </p:cNvSpPr>
          <p:nvPr>
            <p:ph type="body" sz="quarter" idx="13"/>
          </p:nvPr>
        </p:nvSpPr>
        <p:spPr>
          <a:xfrm>
            <a:off x="679450" y="1052513"/>
            <a:ext cx="7886700" cy="5184799"/>
          </a:xfrm>
          <a:prstGeom prst="rect">
            <a:avLst/>
          </a:prstGeom>
        </p:spPr>
        <p:txBody>
          <a:bodyPr/>
          <a:lstStyle>
            <a:lvl3pPr>
              <a:defRPr>
                <a:solidFill>
                  <a:srgbClr val="CC1819"/>
                </a:solidFil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e la date 5"/>
          <p:cNvSpPr>
            <a:spLocks noGrp="1"/>
          </p:cNvSpPr>
          <p:nvPr>
            <p:ph type="dt" sz="half" idx="14"/>
          </p:nvPr>
        </p:nvSpPr>
        <p:spPr>
          <a:xfrm>
            <a:off x="683568" y="6356350"/>
            <a:ext cx="1584176" cy="365125"/>
          </a:xfrm>
          <a:prstGeom prst="rect">
            <a:avLst/>
          </a:prstGeom>
        </p:spPr>
        <p:txBody>
          <a:bodyPr/>
          <a:lstStyle/>
          <a:p>
            <a:endParaRPr lang="fr-FR"/>
          </a:p>
        </p:txBody>
      </p:sp>
      <p:sp>
        <p:nvSpPr>
          <p:cNvPr id="8" name="Espace réservé du pied de page 7"/>
          <p:cNvSpPr>
            <a:spLocks noGrp="1"/>
          </p:cNvSpPr>
          <p:nvPr>
            <p:ph type="ftr" sz="quarter" idx="15"/>
          </p:nvPr>
        </p:nvSpPr>
        <p:spPr>
          <a:xfrm>
            <a:off x="3028950" y="6415088"/>
            <a:ext cx="3086100" cy="365125"/>
          </a:xfrm>
          <a:prstGeom prst="rect">
            <a:avLst/>
          </a:prstGeom>
        </p:spPr>
        <p:txBody>
          <a:bodyPr/>
          <a:lstStyle/>
          <a:p>
            <a:endParaRPr lang="fr-FR" dirty="0"/>
          </a:p>
        </p:txBody>
      </p:sp>
      <p:sp>
        <p:nvSpPr>
          <p:cNvPr id="9" name="Espace réservé du numéro de diapositive 8"/>
          <p:cNvSpPr>
            <a:spLocks noGrp="1"/>
          </p:cNvSpPr>
          <p:nvPr>
            <p:ph type="sldNum" sz="quarter" idx="16"/>
          </p:nvPr>
        </p:nvSpPr>
        <p:spPr>
          <a:xfrm>
            <a:off x="6457950" y="6415088"/>
            <a:ext cx="2057400" cy="365125"/>
          </a:xfrm>
          <a:prstGeom prst="rect">
            <a:avLst/>
          </a:prstGeom>
        </p:spPr>
        <p:txBody>
          <a:bodyPr/>
          <a:lstStyle/>
          <a:p>
            <a:fld id="{9E672939-9B4F-491E-AAA3-6308D9B4F2D0}" type="slidenum">
              <a:rPr lang="fr-FR" smtClean="0"/>
              <a:pPr/>
              <a:t>‹N°›</a:t>
            </a:fld>
            <a:endParaRPr lang="fr-FR"/>
          </a:p>
        </p:txBody>
      </p:sp>
    </p:spTree>
    <p:extLst>
      <p:ext uri="{BB962C8B-B14F-4D97-AF65-F5344CB8AC3E}">
        <p14:creationId xmlns:p14="http://schemas.microsoft.com/office/powerpoint/2010/main" val="4979098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2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679558" y="116632"/>
            <a:ext cx="7708866" cy="802705"/>
          </a:xfrm>
        </p:spPr>
        <p:txBody>
          <a:bodyPr/>
          <a:lstStyle>
            <a:lvl1pPr>
              <a:lnSpc>
                <a:spcPct val="100000"/>
              </a:lnSpc>
              <a:defRPr/>
            </a:lvl1pPr>
          </a:lstStyle>
          <a:p>
            <a:r>
              <a:rPr lang="fr-FR" smtClean="0"/>
              <a:t>Modifiez le style du titre</a:t>
            </a:r>
            <a:endParaRPr lang="fr-FR" dirty="0"/>
          </a:p>
        </p:txBody>
      </p:sp>
      <p:sp>
        <p:nvSpPr>
          <p:cNvPr id="7" name="Espace réservé du texte 6"/>
          <p:cNvSpPr>
            <a:spLocks noGrp="1"/>
          </p:cNvSpPr>
          <p:nvPr>
            <p:ph type="body" sz="quarter" idx="13"/>
          </p:nvPr>
        </p:nvSpPr>
        <p:spPr>
          <a:xfrm>
            <a:off x="679450" y="1052513"/>
            <a:ext cx="7886700" cy="5184799"/>
          </a:xfrm>
          <a:prstGeom prst="rect">
            <a:avLst/>
          </a:prstGeom>
        </p:spPr>
        <p:txBody>
          <a:bodyPr/>
          <a:lstStyle>
            <a:lvl3pPr>
              <a:defRPr>
                <a:solidFill>
                  <a:srgbClr val="CC1819"/>
                </a:solidFil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e la date 5"/>
          <p:cNvSpPr>
            <a:spLocks noGrp="1"/>
          </p:cNvSpPr>
          <p:nvPr>
            <p:ph type="dt" sz="half" idx="14"/>
          </p:nvPr>
        </p:nvSpPr>
        <p:spPr>
          <a:xfrm>
            <a:off x="683568" y="6356350"/>
            <a:ext cx="1584176" cy="365125"/>
          </a:xfrm>
          <a:prstGeom prst="rect">
            <a:avLst/>
          </a:prstGeom>
        </p:spPr>
        <p:txBody>
          <a:bodyPr/>
          <a:lstStyle/>
          <a:p>
            <a:endParaRPr lang="fr-FR"/>
          </a:p>
        </p:txBody>
      </p:sp>
      <p:sp>
        <p:nvSpPr>
          <p:cNvPr id="8" name="Espace réservé du pied de page 7"/>
          <p:cNvSpPr>
            <a:spLocks noGrp="1"/>
          </p:cNvSpPr>
          <p:nvPr>
            <p:ph type="ftr" sz="quarter" idx="15"/>
          </p:nvPr>
        </p:nvSpPr>
        <p:spPr>
          <a:xfrm>
            <a:off x="3028950" y="6415088"/>
            <a:ext cx="3086100" cy="365125"/>
          </a:xfrm>
          <a:prstGeom prst="rect">
            <a:avLst/>
          </a:prstGeom>
        </p:spPr>
        <p:txBody>
          <a:bodyPr/>
          <a:lstStyle/>
          <a:p>
            <a:endParaRPr lang="fr-FR" dirty="0"/>
          </a:p>
        </p:txBody>
      </p:sp>
      <p:sp>
        <p:nvSpPr>
          <p:cNvPr id="9" name="Espace réservé du numéro de diapositive 8"/>
          <p:cNvSpPr>
            <a:spLocks noGrp="1"/>
          </p:cNvSpPr>
          <p:nvPr>
            <p:ph type="sldNum" sz="quarter" idx="16"/>
          </p:nvPr>
        </p:nvSpPr>
        <p:spPr>
          <a:xfrm>
            <a:off x="6457950" y="6415088"/>
            <a:ext cx="2057400" cy="365125"/>
          </a:xfrm>
          <a:prstGeom prst="rect">
            <a:avLst/>
          </a:prstGeom>
        </p:spPr>
        <p:txBody>
          <a:bodyPr/>
          <a:lstStyle/>
          <a:p>
            <a:fld id="{9E672939-9B4F-491E-AAA3-6308D9B4F2D0}" type="slidenum">
              <a:rPr lang="fr-FR" smtClean="0"/>
              <a:pPr/>
              <a:t>‹N°›</a:t>
            </a:fld>
            <a:endParaRPr lang="fr-FR"/>
          </a:p>
        </p:txBody>
      </p:sp>
    </p:spTree>
    <p:extLst>
      <p:ext uri="{BB962C8B-B14F-4D97-AF65-F5344CB8AC3E}">
        <p14:creationId xmlns:p14="http://schemas.microsoft.com/office/powerpoint/2010/main" val="29900138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8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679558" y="116632"/>
            <a:ext cx="7708866" cy="802705"/>
          </a:xfrm>
        </p:spPr>
        <p:txBody>
          <a:bodyPr/>
          <a:lstStyle>
            <a:lvl1pPr>
              <a:lnSpc>
                <a:spcPct val="100000"/>
              </a:lnSpc>
              <a:defRPr/>
            </a:lvl1pPr>
          </a:lstStyle>
          <a:p>
            <a:r>
              <a:rPr lang="fr-FR" smtClean="0"/>
              <a:t>Modifiez le style du titre</a:t>
            </a:r>
            <a:endParaRPr lang="fr-FR" dirty="0"/>
          </a:p>
        </p:txBody>
      </p:sp>
      <p:sp>
        <p:nvSpPr>
          <p:cNvPr id="7" name="Espace réservé du texte 6"/>
          <p:cNvSpPr>
            <a:spLocks noGrp="1"/>
          </p:cNvSpPr>
          <p:nvPr>
            <p:ph type="body" sz="quarter" idx="13"/>
          </p:nvPr>
        </p:nvSpPr>
        <p:spPr>
          <a:xfrm>
            <a:off x="679450" y="1052513"/>
            <a:ext cx="7886700" cy="5184799"/>
          </a:xfrm>
          <a:prstGeom prst="rect">
            <a:avLst/>
          </a:prstGeom>
        </p:spPr>
        <p:txBody>
          <a:bodyPr/>
          <a:lstStyle>
            <a:lvl3pPr>
              <a:defRPr>
                <a:solidFill>
                  <a:srgbClr val="CC1819"/>
                </a:solidFil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e la date 5"/>
          <p:cNvSpPr>
            <a:spLocks noGrp="1"/>
          </p:cNvSpPr>
          <p:nvPr>
            <p:ph type="dt" sz="half" idx="14"/>
          </p:nvPr>
        </p:nvSpPr>
        <p:spPr>
          <a:xfrm>
            <a:off x="683568" y="6356350"/>
            <a:ext cx="1584176" cy="365125"/>
          </a:xfrm>
          <a:prstGeom prst="rect">
            <a:avLst/>
          </a:prstGeom>
        </p:spPr>
        <p:txBody>
          <a:bodyPr/>
          <a:lstStyle/>
          <a:p>
            <a:endParaRPr lang="fr-FR"/>
          </a:p>
        </p:txBody>
      </p:sp>
      <p:sp>
        <p:nvSpPr>
          <p:cNvPr id="8" name="Espace réservé du pied de page 7"/>
          <p:cNvSpPr>
            <a:spLocks noGrp="1"/>
          </p:cNvSpPr>
          <p:nvPr>
            <p:ph type="ftr" sz="quarter" idx="15"/>
          </p:nvPr>
        </p:nvSpPr>
        <p:spPr>
          <a:xfrm>
            <a:off x="3028950" y="6415088"/>
            <a:ext cx="3086100" cy="365125"/>
          </a:xfrm>
          <a:prstGeom prst="rect">
            <a:avLst/>
          </a:prstGeom>
        </p:spPr>
        <p:txBody>
          <a:bodyPr/>
          <a:lstStyle/>
          <a:p>
            <a:endParaRPr lang="fr-FR" dirty="0"/>
          </a:p>
        </p:txBody>
      </p:sp>
      <p:sp>
        <p:nvSpPr>
          <p:cNvPr id="9" name="Espace réservé du numéro de diapositive 8"/>
          <p:cNvSpPr>
            <a:spLocks noGrp="1"/>
          </p:cNvSpPr>
          <p:nvPr>
            <p:ph type="sldNum" sz="quarter" idx="16"/>
          </p:nvPr>
        </p:nvSpPr>
        <p:spPr>
          <a:xfrm>
            <a:off x="6457950" y="6415088"/>
            <a:ext cx="2057400" cy="365125"/>
          </a:xfrm>
          <a:prstGeom prst="rect">
            <a:avLst/>
          </a:prstGeom>
        </p:spPr>
        <p:txBody>
          <a:bodyPr/>
          <a:lstStyle/>
          <a:p>
            <a:fld id="{9E672939-9B4F-491E-AAA3-6308D9B4F2D0}" type="slidenum">
              <a:rPr lang="fr-FR" smtClean="0"/>
              <a:pPr/>
              <a:t>‹N°›</a:t>
            </a:fld>
            <a:endParaRPr lang="fr-FR"/>
          </a:p>
        </p:txBody>
      </p:sp>
    </p:spTree>
    <p:extLst>
      <p:ext uri="{BB962C8B-B14F-4D97-AF65-F5344CB8AC3E}">
        <p14:creationId xmlns:p14="http://schemas.microsoft.com/office/powerpoint/2010/main" val="33275975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679558" y="116632"/>
            <a:ext cx="7708866" cy="802705"/>
          </a:xfrm>
        </p:spPr>
        <p:txBody>
          <a:bodyPr/>
          <a:lstStyle>
            <a:lvl1pPr>
              <a:lnSpc>
                <a:spcPct val="100000"/>
              </a:lnSpc>
              <a:defRPr/>
            </a:lvl1pPr>
          </a:lstStyle>
          <a:p>
            <a:r>
              <a:rPr lang="fr-FR" smtClean="0"/>
              <a:t>Modifiez le style du titre</a:t>
            </a:r>
            <a:endParaRPr lang="fr-FR" dirty="0"/>
          </a:p>
        </p:txBody>
      </p:sp>
      <p:sp>
        <p:nvSpPr>
          <p:cNvPr id="7" name="Espace réservé du texte 6"/>
          <p:cNvSpPr>
            <a:spLocks noGrp="1"/>
          </p:cNvSpPr>
          <p:nvPr>
            <p:ph type="body" sz="quarter" idx="13"/>
          </p:nvPr>
        </p:nvSpPr>
        <p:spPr>
          <a:xfrm>
            <a:off x="679450" y="1052513"/>
            <a:ext cx="7886700" cy="5184799"/>
          </a:xfrm>
          <a:prstGeom prst="rect">
            <a:avLst/>
          </a:prstGeom>
        </p:spPr>
        <p:txBody>
          <a:bodyPr/>
          <a:lstStyle>
            <a:lvl3pPr>
              <a:defRPr>
                <a:solidFill>
                  <a:srgbClr val="CC1819"/>
                </a:solidFil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e la date 5"/>
          <p:cNvSpPr>
            <a:spLocks noGrp="1"/>
          </p:cNvSpPr>
          <p:nvPr>
            <p:ph type="dt" sz="half" idx="14"/>
          </p:nvPr>
        </p:nvSpPr>
        <p:spPr>
          <a:xfrm>
            <a:off x="683568" y="6356350"/>
            <a:ext cx="1584176" cy="365125"/>
          </a:xfrm>
          <a:prstGeom prst="rect">
            <a:avLst/>
          </a:prstGeom>
        </p:spPr>
        <p:txBody>
          <a:bodyPr/>
          <a:lstStyle/>
          <a:p>
            <a:endParaRPr lang="fr-FR"/>
          </a:p>
        </p:txBody>
      </p:sp>
      <p:sp>
        <p:nvSpPr>
          <p:cNvPr id="8" name="Espace réservé du pied de page 7"/>
          <p:cNvSpPr>
            <a:spLocks noGrp="1"/>
          </p:cNvSpPr>
          <p:nvPr>
            <p:ph type="ftr" sz="quarter" idx="15"/>
          </p:nvPr>
        </p:nvSpPr>
        <p:spPr>
          <a:xfrm>
            <a:off x="3028950" y="6415088"/>
            <a:ext cx="3086100" cy="365125"/>
          </a:xfrm>
          <a:prstGeom prst="rect">
            <a:avLst/>
          </a:prstGeom>
        </p:spPr>
        <p:txBody>
          <a:bodyPr/>
          <a:lstStyle/>
          <a:p>
            <a:endParaRPr lang="fr-FR" dirty="0"/>
          </a:p>
        </p:txBody>
      </p:sp>
      <p:sp>
        <p:nvSpPr>
          <p:cNvPr id="9" name="Espace réservé du numéro de diapositive 8"/>
          <p:cNvSpPr>
            <a:spLocks noGrp="1"/>
          </p:cNvSpPr>
          <p:nvPr>
            <p:ph type="sldNum" sz="quarter" idx="16"/>
          </p:nvPr>
        </p:nvSpPr>
        <p:spPr>
          <a:xfrm>
            <a:off x="6457950" y="6415088"/>
            <a:ext cx="2057400" cy="365125"/>
          </a:xfrm>
          <a:prstGeom prst="rect">
            <a:avLst/>
          </a:prstGeom>
        </p:spPr>
        <p:txBody>
          <a:bodyPr/>
          <a:lstStyle/>
          <a:p>
            <a:fld id="{9E672939-9B4F-491E-AAA3-6308D9B4F2D0}" type="slidenum">
              <a:rPr lang="fr-FR" smtClean="0"/>
              <a:pPr/>
              <a:t>‹N°›</a:t>
            </a:fld>
            <a:endParaRPr lang="fr-FR"/>
          </a:p>
        </p:txBody>
      </p:sp>
    </p:spTree>
    <p:extLst>
      <p:ext uri="{BB962C8B-B14F-4D97-AF65-F5344CB8AC3E}">
        <p14:creationId xmlns:p14="http://schemas.microsoft.com/office/powerpoint/2010/main" val="6482467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i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23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1617133" y="1876425"/>
            <a:ext cx="6196202" cy="4351338"/>
          </a:xfrm>
        </p:spPr>
        <p:txBody>
          <a:bodyPr>
            <a:noAutofit/>
          </a:bodyPr>
          <a:lstStyle>
            <a:lvl1pPr marL="0" indent="0">
              <a:buNone/>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0" hasCustomPrompt="1"/>
          </p:nvPr>
        </p:nvSpPr>
        <p:spPr>
          <a:xfrm>
            <a:off x="1617132" y="1522413"/>
            <a:ext cx="6196202" cy="345545"/>
          </a:xfrm>
        </p:spPr>
        <p:txBody>
          <a:bodyPr>
            <a:normAutofit/>
          </a:bodyPr>
          <a:lstStyle>
            <a:lvl1pPr marL="0" indent="0">
              <a:buNone/>
              <a:defRPr sz="2000" b="1"/>
            </a:lvl1pPr>
          </a:lstStyle>
          <a:p>
            <a:pPr lvl="0"/>
            <a:r>
              <a:rPr lang="fr-FR" dirty="0" smtClean="0"/>
              <a:t>SURTITRE</a:t>
            </a:r>
            <a:endParaRPr lang="fr-FR" dirty="0"/>
          </a:p>
        </p:txBody>
      </p:sp>
      <p:cxnSp>
        <p:nvCxnSpPr>
          <p:cNvPr id="11" name="Connecteur droit 10"/>
          <p:cNvCxnSpPr/>
          <p:nvPr userDrawn="1"/>
        </p:nvCxnSpPr>
        <p:spPr>
          <a:xfrm flipH="1">
            <a:off x="1693334" y="1834092"/>
            <a:ext cx="6120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29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1617133" y="1876425"/>
            <a:ext cx="6196202" cy="1899708"/>
          </a:xfrm>
        </p:spPr>
        <p:txBody>
          <a:bodyPr>
            <a:noAutofit/>
          </a:bodyPr>
          <a:lstStyle>
            <a:lvl1pPr marL="0" indent="0">
              <a:buNone/>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0" hasCustomPrompt="1"/>
          </p:nvPr>
        </p:nvSpPr>
        <p:spPr>
          <a:xfrm>
            <a:off x="1617132" y="1522413"/>
            <a:ext cx="6196202" cy="345545"/>
          </a:xfrm>
        </p:spPr>
        <p:txBody>
          <a:bodyPr>
            <a:normAutofit/>
          </a:bodyPr>
          <a:lstStyle>
            <a:lvl1pPr marL="0" indent="0">
              <a:buNone/>
              <a:defRPr sz="2000" b="1"/>
            </a:lvl1pPr>
          </a:lstStyle>
          <a:p>
            <a:pPr lvl="0"/>
            <a:r>
              <a:rPr lang="fr-FR" dirty="0" smtClean="0"/>
              <a:t>SURTITRE</a:t>
            </a:r>
            <a:endParaRPr lang="fr-FR" dirty="0"/>
          </a:p>
        </p:txBody>
      </p:sp>
      <p:cxnSp>
        <p:nvCxnSpPr>
          <p:cNvPr id="11" name="Connecteur droit 10"/>
          <p:cNvCxnSpPr/>
          <p:nvPr userDrawn="1"/>
        </p:nvCxnSpPr>
        <p:spPr>
          <a:xfrm flipH="1">
            <a:off x="1693334" y="1834092"/>
            <a:ext cx="6120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contenu 2"/>
          <p:cNvSpPr>
            <a:spLocks noGrp="1"/>
          </p:cNvSpPr>
          <p:nvPr>
            <p:ph idx="11"/>
          </p:nvPr>
        </p:nvSpPr>
        <p:spPr>
          <a:xfrm>
            <a:off x="1617133" y="4373563"/>
            <a:ext cx="6196202" cy="1899708"/>
          </a:xfrm>
        </p:spPr>
        <p:txBody>
          <a:bodyPr>
            <a:noAutofit/>
          </a:bodyPr>
          <a:lstStyle>
            <a:lvl1pPr marL="0" indent="0">
              <a:buNone/>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exte 8"/>
          <p:cNvSpPr>
            <a:spLocks noGrp="1"/>
          </p:cNvSpPr>
          <p:nvPr>
            <p:ph type="body" sz="quarter" idx="12" hasCustomPrompt="1"/>
          </p:nvPr>
        </p:nvSpPr>
        <p:spPr>
          <a:xfrm>
            <a:off x="1617132" y="4019551"/>
            <a:ext cx="6196202" cy="345545"/>
          </a:xfrm>
        </p:spPr>
        <p:txBody>
          <a:bodyPr>
            <a:normAutofit/>
          </a:bodyPr>
          <a:lstStyle>
            <a:lvl1pPr marL="0" indent="0">
              <a:buNone/>
              <a:defRPr sz="2000" b="1"/>
            </a:lvl1pPr>
          </a:lstStyle>
          <a:p>
            <a:pPr lvl="0"/>
            <a:r>
              <a:rPr lang="fr-FR" dirty="0" smtClean="0"/>
              <a:t>SURTITRE</a:t>
            </a:r>
            <a:endParaRPr lang="fr-FR" dirty="0"/>
          </a:p>
        </p:txBody>
      </p:sp>
      <p:cxnSp>
        <p:nvCxnSpPr>
          <p:cNvPr id="14" name="Connecteur droit 13"/>
          <p:cNvCxnSpPr/>
          <p:nvPr userDrawn="1"/>
        </p:nvCxnSpPr>
        <p:spPr>
          <a:xfrm flipH="1">
            <a:off x="1693334" y="4331230"/>
            <a:ext cx="6120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86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Modifiez le style du titre</a:t>
            </a:r>
            <a:endParaRPr lang="fr-FR" dirty="0"/>
          </a:p>
        </p:txBody>
      </p:sp>
      <p:sp>
        <p:nvSpPr>
          <p:cNvPr id="10" name="Espace réservé du texte 9"/>
          <p:cNvSpPr>
            <a:spLocks noGrp="1"/>
          </p:cNvSpPr>
          <p:nvPr>
            <p:ph type="body" sz="quarter" idx="13"/>
          </p:nvPr>
        </p:nvSpPr>
        <p:spPr>
          <a:xfrm>
            <a:off x="1143000" y="3018328"/>
            <a:ext cx="1771650" cy="628650"/>
          </a:xfrm>
        </p:spPr>
        <p:txBody>
          <a:bodyPr/>
          <a:lstStyle>
            <a:lvl1pPr>
              <a:defRPr/>
            </a:lvl1pPr>
          </a:lstStyle>
          <a:p>
            <a:pPr lvl="0"/>
            <a:r>
              <a:rPr lang="fr-FR" smtClean="0"/>
              <a:t>Modifiez les styles du texte du masque</a:t>
            </a:r>
          </a:p>
        </p:txBody>
      </p:sp>
      <p:sp>
        <p:nvSpPr>
          <p:cNvPr id="4" name="Espace réservé du numéro de diapositive 5"/>
          <p:cNvSpPr>
            <a:spLocks noGrp="1"/>
          </p:cNvSpPr>
          <p:nvPr>
            <p:ph type="sldNum" sz="quarter" idx="14"/>
          </p:nvPr>
        </p:nvSpPr>
        <p:spPr>
          <a:xfrm>
            <a:off x="6457950" y="6356350"/>
            <a:ext cx="2057400" cy="365125"/>
          </a:xfrm>
          <a:prstGeom prst="rect">
            <a:avLst/>
          </a:prstGeom>
        </p:spPr>
        <p:txBody>
          <a:bodyPr/>
          <a:lstStyle>
            <a:lvl1pPr algn="r" eaLnBrk="1" fontAlgn="auto" hangingPunct="1">
              <a:spcBef>
                <a:spcPts val="0"/>
              </a:spcBef>
              <a:spcAft>
                <a:spcPts val="0"/>
              </a:spcAft>
              <a:defRPr lang="fr-FR" sz="1000" kern="1200">
                <a:solidFill>
                  <a:srgbClr val="222A35"/>
                </a:solidFill>
                <a:latin typeface="+mn-lt"/>
                <a:ea typeface="+mn-ea"/>
                <a:cs typeface="+mn-cs"/>
              </a:defRPr>
            </a:lvl1pPr>
          </a:lstStyle>
          <a:p>
            <a:pPr>
              <a:defRPr/>
            </a:pPr>
            <a:fld id="{FF658E7B-CFBE-4B8F-9960-94DB4957294A}" type="slidenum">
              <a:rPr/>
              <a:pPr>
                <a:defRPr/>
              </a:pPr>
              <a:t>‹N°›</a:t>
            </a:fld>
            <a:endParaRPr dirty="0"/>
          </a:p>
        </p:txBody>
      </p:sp>
      <p:sp>
        <p:nvSpPr>
          <p:cNvPr id="5" name="Espace réservé du pied de page 4"/>
          <p:cNvSpPr>
            <a:spLocks noGrp="1"/>
          </p:cNvSpPr>
          <p:nvPr>
            <p:ph type="ftr" sz="quarter" idx="15"/>
          </p:nvPr>
        </p:nvSpPr>
        <p:spPr>
          <a:xfrm>
            <a:off x="3028950" y="6415088"/>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rgbClr val="222A35"/>
                </a:solidFill>
                <a:latin typeface="+mn-lt"/>
              </a:defRPr>
            </a:lvl1pPr>
          </a:lstStyle>
          <a:p>
            <a:pPr>
              <a:defRPr/>
            </a:pPr>
            <a:r>
              <a:rPr lang="fr-FR"/>
              <a:t>Centre national de l’expertise hospitalière </a:t>
            </a:r>
            <a:endParaRPr lang="fr-FR" dirty="0"/>
          </a:p>
        </p:txBody>
      </p:sp>
    </p:spTree>
    <p:extLst>
      <p:ext uri="{BB962C8B-B14F-4D97-AF65-F5344CB8AC3E}">
        <p14:creationId xmlns:p14="http://schemas.microsoft.com/office/powerpoint/2010/main" val="168382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 et sous titr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4650" y="1241425"/>
            <a:ext cx="8140700" cy="307975"/>
          </a:xfrm>
        </p:spPr>
        <p:txBody>
          <a:bodyPr/>
          <a:lstStyle>
            <a:lvl1pPr>
              <a:defRPr/>
            </a:lvl1pPr>
            <a:lvl2pPr marL="457200" indent="0">
              <a:buFontTx/>
              <a:buNone/>
              <a:defRPr sz="1400"/>
            </a:lvl2pPr>
            <a:lvl3pPr marL="914400" indent="0">
              <a:buFontTx/>
              <a:buNone/>
              <a:defRPr sz="1400"/>
            </a:lvl3pPr>
            <a:lvl4pPr>
              <a:buFontTx/>
              <a:buNone/>
              <a:defRPr sz="1400"/>
            </a:lvl4pPr>
            <a:lvl5pPr>
              <a:buFontTx/>
              <a:buNone/>
              <a:defRPr sz="1400"/>
            </a:lvl5pPr>
          </a:lstStyle>
          <a:p>
            <a:pPr lvl="0"/>
            <a:r>
              <a:rPr lang="fr-FR" dirty="0" smtClean="0"/>
              <a:t>Modifiez les styles du texte du masque</a:t>
            </a:r>
          </a:p>
        </p:txBody>
      </p:sp>
      <p:sp>
        <p:nvSpPr>
          <p:cNvPr id="10" name="Espace réservé du contenu 9"/>
          <p:cNvSpPr>
            <a:spLocks noGrp="1"/>
          </p:cNvSpPr>
          <p:nvPr>
            <p:ph sz="quarter" idx="14"/>
          </p:nvPr>
        </p:nvSpPr>
        <p:spPr>
          <a:xfrm>
            <a:off x="374650" y="1600198"/>
            <a:ext cx="8140700" cy="4724401"/>
          </a:xfrm>
        </p:spPr>
        <p:txBody>
          <a:bodyPr>
            <a:normAutofit/>
          </a:bodyPr>
          <a:lstStyle>
            <a:lvl1pPr>
              <a:defRPr sz="2000" b="0">
                <a:solidFill>
                  <a:schemeClr val="bg2">
                    <a:lumMod val="50000"/>
                  </a:schemeClr>
                </a:solidFill>
              </a:defRPr>
            </a:lvl1pPr>
            <a:lvl2pPr>
              <a:defRPr sz="1800">
                <a:solidFill>
                  <a:schemeClr val="bg2">
                    <a:lumMod val="50000"/>
                  </a:schemeClr>
                </a:solidFill>
              </a:defRPr>
            </a:lvl2pPr>
            <a:lvl3pPr>
              <a:defRPr sz="1600">
                <a:solidFill>
                  <a:schemeClr val="bg2">
                    <a:lumMod val="50000"/>
                  </a:schemeClr>
                </a:solidFill>
              </a:defRPr>
            </a:lvl3pPr>
            <a:lvl4pPr>
              <a:defRPr sz="2000">
                <a:solidFill>
                  <a:schemeClr val="bg2">
                    <a:lumMod val="50000"/>
                  </a:schemeClr>
                </a:solidFill>
              </a:defRPr>
            </a:lvl4pPr>
            <a:lvl5pPr>
              <a:defRPr sz="2000">
                <a:solidFill>
                  <a:schemeClr val="bg2">
                    <a:lumMod val="50000"/>
                  </a:schemeClr>
                </a:solidFill>
              </a:defRPr>
            </a:lvl5pPr>
          </a:lstStyle>
          <a:p>
            <a:pPr lvl="0"/>
            <a:r>
              <a:rPr lang="fr-FR" dirty="0" smtClean="0"/>
              <a:t>Modifiez les styles du texte du masque</a:t>
            </a:r>
          </a:p>
          <a:p>
            <a:pPr lvl="1"/>
            <a:r>
              <a:rPr lang="fr-FR" altLang="fr-FR" dirty="0" smtClean="0"/>
              <a:t>Deuxième niveau</a:t>
            </a:r>
          </a:p>
          <a:p>
            <a:pPr lvl="2"/>
            <a:r>
              <a:rPr lang="fr-FR" altLang="fr-FR" dirty="0" smtClean="0"/>
              <a:t>Troisième niveau</a:t>
            </a:r>
          </a:p>
        </p:txBody>
      </p:sp>
      <p:sp>
        <p:nvSpPr>
          <p:cNvPr id="9" name="Titre 1"/>
          <p:cNvSpPr>
            <a:spLocks noGrp="1"/>
          </p:cNvSpPr>
          <p:nvPr>
            <p:ph type="title"/>
          </p:nvPr>
        </p:nvSpPr>
        <p:spPr>
          <a:xfrm>
            <a:off x="374650" y="23206"/>
            <a:ext cx="7385050" cy="757212"/>
          </a:xfrm>
        </p:spPr>
        <p:txBody>
          <a:bodyPr/>
          <a:lstStyle>
            <a:lvl1pPr>
              <a:defRPr/>
            </a:lvl1pPr>
          </a:lstStyle>
          <a:p>
            <a:r>
              <a:rPr lang="fr-FR" dirty="0" smtClean="0"/>
              <a:t>Modifiez le style du titre</a:t>
            </a:r>
            <a:endParaRPr lang="fr-FR" dirty="0"/>
          </a:p>
        </p:txBody>
      </p:sp>
      <p:sp>
        <p:nvSpPr>
          <p:cNvPr id="11" name="Espace réservé du texte 7"/>
          <p:cNvSpPr>
            <a:spLocks noGrp="1"/>
          </p:cNvSpPr>
          <p:nvPr>
            <p:ph type="body" sz="quarter" idx="13"/>
          </p:nvPr>
        </p:nvSpPr>
        <p:spPr>
          <a:xfrm>
            <a:off x="374650" y="476436"/>
            <a:ext cx="7385050" cy="586053"/>
          </a:xfrm>
        </p:spPr>
        <p:txBody>
          <a:bodyPr>
            <a:noAutofit/>
          </a:bodyPr>
          <a:lstStyle>
            <a:lvl1pPr>
              <a:lnSpc>
                <a:spcPct val="100000"/>
              </a:lnSpc>
              <a:spcBef>
                <a:spcPts val="0"/>
              </a:spcBef>
              <a:defRPr sz="2400" b="0" i="0" baseline="0">
                <a:solidFill>
                  <a:schemeClr val="bg2">
                    <a:lumMod val="50000"/>
                  </a:schemeClr>
                </a:solidFill>
              </a:defRPr>
            </a:lvl1pPr>
          </a:lstStyle>
          <a:p>
            <a:pPr lvl="0"/>
            <a:r>
              <a:rPr lang="fr-FR" dirty="0" smtClean="0"/>
              <a:t>Modifiez les styles du texte du masque</a:t>
            </a:r>
          </a:p>
        </p:txBody>
      </p:sp>
      <p:sp>
        <p:nvSpPr>
          <p:cNvPr id="6" name="Espace réservé du pied de page 4"/>
          <p:cNvSpPr>
            <a:spLocks noGrp="1"/>
          </p:cNvSpPr>
          <p:nvPr>
            <p:ph type="ftr" sz="quarter" idx="15"/>
          </p:nvPr>
        </p:nvSpPr>
        <p:spPr>
          <a:xfrm>
            <a:off x="3028950" y="6415088"/>
            <a:ext cx="3086100" cy="365125"/>
          </a:xfrm>
          <a:prstGeom prst="rect">
            <a:avLst/>
          </a:prstGeom>
        </p:spPr>
        <p:txBody>
          <a:bodyPr/>
          <a:lstStyle>
            <a:lvl1pPr>
              <a:defRPr/>
            </a:lvl1pPr>
          </a:lstStyle>
          <a:p>
            <a:pPr>
              <a:defRPr/>
            </a:pPr>
            <a:r>
              <a:rPr lang="fr-FR"/>
              <a:t>Centre national de l’expertise hospitalière </a:t>
            </a:r>
            <a:endParaRPr lang="fr-FR" dirty="0"/>
          </a:p>
        </p:txBody>
      </p:sp>
      <p:sp>
        <p:nvSpPr>
          <p:cNvPr id="7" name="Espace réservé du numéro de diapositive 5"/>
          <p:cNvSpPr>
            <a:spLocks noGrp="1"/>
          </p:cNvSpPr>
          <p:nvPr>
            <p:ph type="sldNum" sz="quarter" idx="16"/>
          </p:nvPr>
        </p:nvSpPr>
        <p:spPr>
          <a:xfrm>
            <a:off x="6457950" y="6415088"/>
            <a:ext cx="2057400" cy="365125"/>
          </a:xfrm>
          <a:prstGeom prst="rect">
            <a:avLst/>
          </a:prstGeom>
        </p:spPr>
        <p:txBody>
          <a:bodyPr/>
          <a:lstStyle>
            <a:lvl1pPr>
              <a:defRPr/>
            </a:lvl1pPr>
          </a:lstStyle>
          <a:p>
            <a:pPr>
              <a:defRPr/>
            </a:pPr>
            <a:fld id="{56888192-8E4C-4F1D-98B7-C1FFDF0D312E}" type="slidenum">
              <a:rPr lang="fr-FR"/>
              <a:pPr>
                <a:defRPr/>
              </a:pPr>
              <a:t>‹N°›</a:t>
            </a:fld>
            <a:endParaRPr lang="fr-FR" dirty="0"/>
          </a:p>
        </p:txBody>
      </p:sp>
    </p:spTree>
    <p:extLst>
      <p:ext uri="{BB962C8B-B14F-4D97-AF65-F5344CB8AC3E}">
        <p14:creationId xmlns:p14="http://schemas.microsoft.com/office/powerpoint/2010/main" val="66344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16760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374106" y="243632"/>
            <a:ext cx="7708866" cy="802705"/>
          </a:xfrm>
        </p:spPr>
        <p:txBody>
          <a:bodyPr>
            <a:normAutofit/>
          </a:bodyPr>
          <a:lstStyle>
            <a:lvl1pPr>
              <a:lnSpc>
                <a:spcPct val="100000"/>
              </a:lnSpc>
              <a:defRPr sz="2800"/>
            </a:lvl1pPr>
          </a:lstStyle>
          <a:p>
            <a:r>
              <a:rPr lang="fr-FR" dirty="0" smtClean="0"/>
              <a:t>Modifiez le style du titre</a:t>
            </a:r>
            <a:endParaRPr lang="fr-FR" dirty="0"/>
          </a:p>
        </p:txBody>
      </p:sp>
      <p:sp>
        <p:nvSpPr>
          <p:cNvPr id="6" name="Espace réservé du contenu 2"/>
          <p:cNvSpPr>
            <a:spLocks noGrp="1"/>
          </p:cNvSpPr>
          <p:nvPr>
            <p:ph idx="1"/>
          </p:nvPr>
        </p:nvSpPr>
        <p:spPr>
          <a:xfrm>
            <a:off x="374650" y="1241425"/>
            <a:ext cx="8140700" cy="307975"/>
          </a:xfrm>
        </p:spPr>
        <p:txBody>
          <a:bodyPr/>
          <a:lstStyle>
            <a:lvl1pPr>
              <a:defRPr/>
            </a:lvl1pPr>
            <a:lvl2pPr marL="457200" indent="0">
              <a:buFontTx/>
              <a:buNone/>
              <a:defRPr sz="1400"/>
            </a:lvl2pPr>
            <a:lvl3pPr marL="914400" indent="0">
              <a:buFontTx/>
              <a:buNone/>
              <a:defRPr sz="1400"/>
            </a:lvl3pPr>
            <a:lvl4pPr>
              <a:buFontTx/>
              <a:buNone/>
              <a:defRPr sz="1400"/>
            </a:lvl4pPr>
            <a:lvl5pPr>
              <a:buFontTx/>
              <a:buNone/>
              <a:defRPr sz="1400"/>
            </a:lvl5pPr>
          </a:lstStyle>
          <a:p>
            <a:pPr lvl="0"/>
            <a:r>
              <a:rPr lang="fr-FR" dirty="0" smtClean="0"/>
              <a:t>Modifiez les styles du texte du masque</a:t>
            </a:r>
          </a:p>
        </p:txBody>
      </p:sp>
      <p:sp>
        <p:nvSpPr>
          <p:cNvPr id="8" name="Espace réservé du contenu 9"/>
          <p:cNvSpPr>
            <a:spLocks noGrp="1"/>
          </p:cNvSpPr>
          <p:nvPr>
            <p:ph sz="quarter" idx="14"/>
          </p:nvPr>
        </p:nvSpPr>
        <p:spPr>
          <a:xfrm>
            <a:off x="374650" y="1600198"/>
            <a:ext cx="8140700" cy="4724401"/>
          </a:xfrm>
        </p:spPr>
        <p:txBody>
          <a:bodyPr>
            <a:normAutofit/>
          </a:bodyPr>
          <a:lstStyle>
            <a:lvl1pPr>
              <a:defRPr sz="2000" b="0">
                <a:solidFill>
                  <a:schemeClr val="bg2">
                    <a:lumMod val="50000"/>
                  </a:schemeClr>
                </a:solidFill>
              </a:defRPr>
            </a:lvl1pPr>
            <a:lvl2pPr>
              <a:defRPr sz="1800">
                <a:solidFill>
                  <a:schemeClr val="bg2">
                    <a:lumMod val="50000"/>
                  </a:schemeClr>
                </a:solidFill>
              </a:defRPr>
            </a:lvl2pPr>
            <a:lvl3pPr>
              <a:defRPr sz="1600">
                <a:solidFill>
                  <a:schemeClr val="bg2">
                    <a:lumMod val="50000"/>
                  </a:schemeClr>
                </a:solidFill>
              </a:defRPr>
            </a:lvl3pPr>
            <a:lvl4pPr>
              <a:defRPr sz="2000">
                <a:solidFill>
                  <a:schemeClr val="bg2">
                    <a:lumMod val="50000"/>
                  </a:schemeClr>
                </a:solidFill>
              </a:defRPr>
            </a:lvl4pPr>
            <a:lvl5pPr>
              <a:defRPr sz="2000">
                <a:solidFill>
                  <a:schemeClr val="bg2">
                    <a:lumMod val="50000"/>
                  </a:schemeClr>
                </a:solidFill>
              </a:defRPr>
            </a:lvl5pPr>
          </a:lstStyle>
          <a:p>
            <a:pPr lvl="0"/>
            <a:r>
              <a:rPr lang="fr-FR" dirty="0" smtClean="0"/>
              <a:t>Modifiez les styles du texte du masque</a:t>
            </a:r>
          </a:p>
          <a:p>
            <a:pPr lvl="1"/>
            <a:r>
              <a:rPr lang="fr-FR" altLang="fr-FR" dirty="0" smtClean="0"/>
              <a:t>Deuxième niveau</a:t>
            </a:r>
          </a:p>
          <a:p>
            <a:pPr lvl="2"/>
            <a:r>
              <a:rPr lang="fr-FR" altLang="fr-FR" dirty="0" smtClean="0"/>
              <a:t>Troisième niveau</a:t>
            </a:r>
          </a:p>
        </p:txBody>
      </p:sp>
      <p:sp>
        <p:nvSpPr>
          <p:cNvPr id="5" name="Espace réservé du pied de page 4"/>
          <p:cNvSpPr>
            <a:spLocks noGrp="1"/>
          </p:cNvSpPr>
          <p:nvPr>
            <p:ph type="ftr" sz="quarter" idx="15"/>
          </p:nvPr>
        </p:nvSpPr>
        <p:spPr>
          <a:xfrm>
            <a:off x="3028950" y="6415088"/>
            <a:ext cx="3086100" cy="365125"/>
          </a:xfrm>
          <a:prstGeom prst="rect">
            <a:avLst/>
          </a:prstGeom>
        </p:spPr>
        <p:txBody>
          <a:bodyPr/>
          <a:lstStyle>
            <a:lvl1pPr>
              <a:defRPr/>
            </a:lvl1pPr>
          </a:lstStyle>
          <a:p>
            <a:pPr>
              <a:defRPr/>
            </a:pPr>
            <a:r>
              <a:rPr lang="fr-FR"/>
              <a:t>Centre national de l’expertise hospitalière </a:t>
            </a:r>
            <a:endParaRPr lang="fr-FR" dirty="0"/>
          </a:p>
        </p:txBody>
      </p:sp>
      <p:sp>
        <p:nvSpPr>
          <p:cNvPr id="7" name="Espace réservé du numéro de diapositive 5"/>
          <p:cNvSpPr>
            <a:spLocks noGrp="1"/>
          </p:cNvSpPr>
          <p:nvPr>
            <p:ph type="sldNum" sz="quarter" idx="16"/>
          </p:nvPr>
        </p:nvSpPr>
        <p:spPr>
          <a:xfrm>
            <a:off x="6457950" y="6415088"/>
            <a:ext cx="2057400" cy="365125"/>
          </a:xfrm>
          <a:prstGeom prst="rect">
            <a:avLst/>
          </a:prstGeom>
        </p:spPr>
        <p:txBody>
          <a:bodyPr/>
          <a:lstStyle>
            <a:lvl1pPr>
              <a:defRPr/>
            </a:lvl1pPr>
          </a:lstStyle>
          <a:p>
            <a:pPr>
              <a:defRPr/>
            </a:pPr>
            <a:fld id="{6331EB5A-9C5C-4405-949B-8B907865F550}" type="slidenum">
              <a:rPr lang="fr-FR"/>
              <a:pPr>
                <a:defRPr/>
              </a:pPr>
              <a:t>‹N°›</a:t>
            </a:fld>
            <a:endParaRPr lang="fr-FR" dirty="0"/>
          </a:p>
        </p:txBody>
      </p:sp>
    </p:spTree>
    <p:extLst>
      <p:ext uri="{BB962C8B-B14F-4D97-AF65-F5344CB8AC3E}">
        <p14:creationId xmlns:p14="http://schemas.microsoft.com/office/powerpoint/2010/main" val="125049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6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679558" y="116632"/>
            <a:ext cx="7708866" cy="802705"/>
          </a:xfrm>
        </p:spPr>
        <p:txBody>
          <a:bodyPr/>
          <a:lstStyle>
            <a:lvl1pPr>
              <a:lnSpc>
                <a:spcPct val="100000"/>
              </a:lnSpc>
              <a:defRPr/>
            </a:lvl1pPr>
          </a:lstStyle>
          <a:p>
            <a:r>
              <a:rPr lang="fr-FR" smtClean="0"/>
              <a:t>Modifiez le style du titre</a:t>
            </a:r>
            <a:endParaRPr lang="fr-FR" dirty="0"/>
          </a:p>
        </p:txBody>
      </p:sp>
      <p:sp>
        <p:nvSpPr>
          <p:cNvPr id="7" name="Espace réservé du texte 6"/>
          <p:cNvSpPr>
            <a:spLocks noGrp="1"/>
          </p:cNvSpPr>
          <p:nvPr>
            <p:ph type="body" sz="quarter" idx="13"/>
          </p:nvPr>
        </p:nvSpPr>
        <p:spPr>
          <a:xfrm>
            <a:off x="679450" y="1052513"/>
            <a:ext cx="7886700" cy="5184799"/>
          </a:xfrm>
          <a:prstGeom prst="rect">
            <a:avLst/>
          </a:prstGeom>
        </p:spPr>
        <p:txBody>
          <a:bodyPr/>
          <a:lstStyle>
            <a:lvl3pPr>
              <a:defRPr>
                <a:solidFill>
                  <a:srgbClr val="CC1819"/>
                </a:solidFil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e la date 5"/>
          <p:cNvSpPr>
            <a:spLocks noGrp="1"/>
          </p:cNvSpPr>
          <p:nvPr>
            <p:ph type="dt" sz="half" idx="14"/>
          </p:nvPr>
        </p:nvSpPr>
        <p:spPr>
          <a:xfrm>
            <a:off x="683568" y="6356350"/>
            <a:ext cx="1584176" cy="365125"/>
          </a:xfrm>
          <a:prstGeom prst="rect">
            <a:avLst/>
          </a:prstGeom>
        </p:spPr>
        <p:txBody>
          <a:bodyPr/>
          <a:lstStyle/>
          <a:p>
            <a:endParaRPr lang="fr-FR">
              <a:solidFill>
                <a:prstClr val="black"/>
              </a:solidFill>
            </a:endParaRPr>
          </a:p>
        </p:txBody>
      </p:sp>
      <p:sp>
        <p:nvSpPr>
          <p:cNvPr id="8" name="Espace réservé du pied de page 7"/>
          <p:cNvSpPr>
            <a:spLocks noGrp="1"/>
          </p:cNvSpPr>
          <p:nvPr>
            <p:ph type="ftr" sz="quarter" idx="15"/>
          </p:nvPr>
        </p:nvSpPr>
        <p:spPr>
          <a:xfrm>
            <a:off x="3028950" y="6415088"/>
            <a:ext cx="3086100" cy="365125"/>
          </a:xfrm>
          <a:prstGeom prst="rect">
            <a:avLst/>
          </a:prstGeom>
        </p:spPr>
        <p:txBody>
          <a:bodyPr/>
          <a:lstStyle/>
          <a:p>
            <a:endParaRPr lang="fr-FR" dirty="0"/>
          </a:p>
        </p:txBody>
      </p:sp>
      <p:sp>
        <p:nvSpPr>
          <p:cNvPr id="9" name="Espace réservé du numéro de diapositive 8"/>
          <p:cNvSpPr>
            <a:spLocks noGrp="1"/>
          </p:cNvSpPr>
          <p:nvPr>
            <p:ph type="sldNum" sz="quarter" idx="16"/>
          </p:nvPr>
        </p:nvSpPr>
        <p:spPr>
          <a:xfrm>
            <a:off x="6457950" y="6415088"/>
            <a:ext cx="2057400" cy="365125"/>
          </a:xfrm>
          <a:prstGeom prst="rect">
            <a:avLst/>
          </a:prstGeom>
        </p:spPr>
        <p:txBody>
          <a:bodyPr/>
          <a:lstStyle/>
          <a:p>
            <a:fld id="{9E672939-9B4F-491E-AAA3-6308D9B4F2D0}" type="slidenum">
              <a:rPr lang="fr-FR" smtClean="0"/>
              <a:pPr/>
              <a:t>‹N°›</a:t>
            </a:fld>
            <a:endParaRPr lang="fr-FR"/>
          </a:p>
        </p:txBody>
      </p:sp>
    </p:spTree>
    <p:extLst>
      <p:ext uri="{BB962C8B-B14F-4D97-AF65-F5344CB8AC3E}">
        <p14:creationId xmlns:p14="http://schemas.microsoft.com/office/powerpoint/2010/main" val="38318764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679558" y="116632"/>
            <a:ext cx="7708866" cy="802705"/>
          </a:xfrm>
        </p:spPr>
        <p:txBody>
          <a:bodyPr/>
          <a:lstStyle>
            <a:lvl1pPr>
              <a:lnSpc>
                <a:spcPct val="100000"/>
              </a:lnSpc>
              <a:defRPr/>
            </a:lvl1pPr>
          </a:lstStyle>
          <a:p>
            <a:r>
              <a:rPr lang="fr-FR" smtClean="0"/>
              <a:t>Modifiez le style du titre</a:t>
            </a:r>
            <a:endParaRPr lang="fr-FR" dirty="0"/>
          </a:p>
        </p:txBody>
      </p:sp>
      <p:sp>
        <p:nvSpPr>
          <p:cNvPr id="7" name="Espace réservé du texte 6"/>
          <p:cNvSpPr>
            <a:spLocks noGrp="1"/>
          </p:cNvSpPr>
          <p:nvPr>
            <p:ph type="body" sz="quarter" idx="13"/>
          </p:nvPr>
        </p:nvSpPr>
        <p:spPr>
          <a:xfrm>
            <a:off x="679450" y="1052513"/>
            <a:ext cx="7886700" cy="5184799"/>
          </a:xfrm>
          <a:prstGeom prst="rect">
            <a:avLst/>
          </a:prstGeom>
        </p:spPr>
        <p:txBody>
          <a:bodyPr/>
          <a:lstStyle>
            <a:lvl3pPr>
              <a:defRPr>
                <a:solidFill>
                  <a:srgbClr val="CC1819"/>
                </a:solidFil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e la date 5"/>
          <p:cNvSpPr>
            <a:spLocks noGrp="1"/>
          </p:cNvSpPr>
          <p:nvPr>
            <p:ph type="dt" sz="half" idx="14"/>
          </p:nvPr>
        </p:nvSpPr>
        <p:spPr>
          <a:xfrm>
            <a:off x="683568" y="6356350"/>
            <a:ext cx="1584176" cy="365125"/>
          </a:xfrm>
          <a:prstGeom prst="rect">
            <a:avLst/>
          </a:prstGeom>
        </p:spPr>
        <p:txBody>
          <a:bodyPr/>
          <a:lstStyle/>
          <a:p>
            <a:endParaRPr lang="fr-FR"/>
          </a:p>
        </p:txBody>
      </p:sp>
      <p:sp>
        <p:nvSpPr>
          <p:cNvPr id="8" name="Espace réservé du pied de page 7"/>
          <p:cNvSpPr>
            <a:spLocks noGrp="1"/>
          </p:cNvSpPr>
          <p:nvPr>
            <p:ph type="ftr" sz="quarter" idx="15"/>
          </p:nvPr>
        </p:nvSpPr>
        <p:spPr>
          <a:xfrm>
            <a:off x="3028950" y="6415088"/>
            <a:ext cx="3086100" cy="365125"/>
          </a:xfrm>
          <a:prstGeom prst="rect">
            <a:avLst/>
          </a:prstGeom>
        </p:spPr>
        <p:txBody>
          <a:bodyPr/>
          <a:lstStyle/>
          <a:p>
            <a:endParaRPr lang="fr-FR" dirty="0"/>
          </a:p>
        </p:txBody>
      </p:sp>
      <p:sp>
        <p:nvSpPr>
          <p:cNvPr id="9" name="Espace réservé du numéro de diapositive 8"/>
          <p:cNvSpPr>
            <a:spLocks noGrp="1"/>
          </p:cNvSpPr>
          <p:nvPr>
            <p:ph type="sldNum" sz="quarter" idx="16"/>
          </p:nvPr>
        </p:nvSpPr>
        <p:spPr>
          <a:xfrm>
            <a:off x="6457950" y="6415088"/>
            <a:ext cx="2057400" cy="365125"/>
          </a:xfrm>
          <a:prstGeom prst="rect">
            <a:avLst/>
          </a:prstGeom>
        </p:spPr>
        <p:txBody>
          <a:bodyPr/>
          <a:lstStyle/>
          <a:p>
            <a:fld id="{9E672939-9B4F-491E-AAA3-6308D9B4F2D0}" type="slidenum">
              <a:rPr lang="fr-FR" smtClean="0"/>
              <a:pPr/>
              <a:t>‹N°›</a:t>
            </a:fld>
            <a:endParaRPr lang="fr-FR"/>
          </a:p>
        </p:txBody>
      </p:sp>
    </p:spTree>
    <p:extLst>
      <p:ext uri="{BB962C8B-B14F-4D97-AF65-F5344CB8AC3E}">
        <p14:creationId xmlns:p14="http://schemas.microsoft.com/office/powerpoint/2010/main" val="16133985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248975"/>
            <a:ext cx="9144000" cy="64849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0" y="1"/>
            <a:ext cx="9144000" cy="2455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0" y="260605"/>
            <a:ext cx="9144000" cy="636863"/>
          </a:xfrm>
          <a:prstGeom prst="rect">
            <a:avLst/>
          </a:prstGeom>
          <a:noFill/>
          <a:ln>
            <a:noFill/>
          </a:ln>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1659466" y="1876425"/>
            <a:ext cx="6889750"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ZoneTexte 9"/>
          <p:cNvSpPr txBox="1"/>
          <p:nvPr userDrawn="1"/>
        </p:nvSpPr>
        <p:spPr>
          <a:xfrm>
            <a:off x="42484" y="-16394"/>
            <a:ext cx="2086084" cy="276999"/>
          </a:xfrm>
          <a:prstGeom prst="rect">
            <a:avLst/>
          </a:prstGeom>
          <a:noFill/>
        </p:spPr>
        <p:txBody>
          <a:bodyPr wrap="none" rtlCol="0">
            <a:spAutoFit/>
          </a:bodyPr>
          <a:lstStyle/>
          <a:p>
            <a:r>
              <a:rPr lang="fr-FR" sz="1200" dirty="0" smtClean="0">
                <a:solidFill>
                  <a:schemeClr val="bg1"/>
                </a:solidFill>
              </a:rPr>
              <a:t>ACCOMPAGNEMENT GHT</a:t>
            </a:r>
            <a:endParaRPr lang="fr-FR" sz="1200" dirty="0">
              <a:solidFill>
                <a:schemeClr val="bg1"/>
              </a:solidFill>
            </a:endParaRPr>
          </a:p>
        </p:txBody>
      </p:sp>
      <p:sp>
        <p:nvSpPr>
          <p:cNvPr id="11" name="ZoneTexte 10"/>
          <p:cNvSpPr txBox="1"/>
          <p:nvPr userDrawn="1"/>
        </p:nvSpPr>
        <p:spPr>
          <a:xfrm>
            <a:off x="7749516" y="-3827"/>
            <a:ext cx="1323952" cy="276999"/>
          </a:xfrm>
          <a:prstGeom prst="rect">
            <a:avLst/>
          </a:prstGeom>
          <a:noFill/>
        </p:spPr>
        <p:txBody>
          <a:bodyPr wrap="none" rtlCol="0">
            <a:spAutoFit/>
          </a:bodyPr>
          <a:lstStyle/>
          <a:p>
            <a:r>
              <a:rPr lang="fr-FR" sz="1200" dirty="0" smtClean="0">
                <a:solidFill>
                  <a:schemeClr val="bg1"/>
                </a:solidFill>
              </a:rPr>
              <a:t>WWW.ANFH.FR</a:t>
            </a:r>
            <a:endParaRPr lang="fr-FR" sz="1200" dirty="0">
              <a:solidFill>
                <a:schemeClr val="bg1"/>
              </a:solidFill>
            </a:endParaRPr>
          </a:p>
        </p:txBody>
      </p:sp>
    </p:spTree>
    <p:extLst>
      <p:ext uri="{BB962C8B-B14F-4D97-AF65-F5344CB8AC3E}">
        <p14:creationId xmlns:p14="http://schemas.microsoft.com/office/powerpoint/2010/main" val="1900641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txStyles>
    <p:titleStyle>
      <a:lvl1pPr algn="l" defTabSz="685800" rtl="0" eaLnBrk="1" latinLnBrk="0" hangingPunct="1">
        <a:lnSpc>
          <a:spcPct val="90000"/>
        </a:lnSpc>
        <a:spcBef>
          <a:spcPct val="0"/>
        </a:spcBef>
        <a:buNone/>
        <a:defRPr sz="3600" b="1" kern="1200" cap="all" baseline="0">
          <a:solidFill>
            <a:schemeClr val="bg1"/>
          </a:solidFill>
          <a:latin typeface="+mj-lt"/>
          <a:ea typeface="+mj-ea"/>
          <a:cs typeface="+mj-cs"/>
        </a:defRPr>
      </a:lvl1pPr>
    </p:titleStyle>
    <p:bodyStyle>
      <a:lvl1pPr marL="177800" indent="-177800" algn="l" defTabSz="685800" rtl="0" eaLnBrk="1" latinLnBrk="0" hangingPunct="1">
        <a:lnSpc>
          <a:spcPct val="90000"/>
        </a:lnSpc>
        <a:spcBef>
          <a:spcPts val="750"/>
        </a:spcBef>
        <a:buFont typeface="Arial" panose="020B0604020202020204" pitchFamily="34" charset="0"/>
        <a:buChar char="•"/>
        <a:defRPr sz="2000" b="0" kern="1200" cap="none" spc="11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spc="11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spc="11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spc="11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spc="11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anap.fr/" TargetMode="External"/><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404" t="9629" r="22497" b="14473"/>
          <a:stretch/>
        </p:blipFill>
        <p:spPr bwMode="auto">
          <a:xfrm>
            <a:off x="6518030" y="430587"/>
            <a:ext cx="1055077" cy="94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ctrTitle"/>
          </p:nvPr>
        </p:nvSpPr>
        <p:spPr/>
        <p:txBody>
          <a:bodyPr anchor="ctr"/>
          <a:lstStyle/>
          <a:p>
            <a:r>
              <a:rPr lang="fr-FR" altLang="fr-FR" sz="2000" dirty="0"/>
              <a:t>La loi de santé, le décret GHT, </a:t>
            </a:r>
            <a:r>
              <a:rPr lang="fr-FR" altLang="fr-FR" sz="2000" dirty="0" smtClean="0"/>
              <a:t/>
            </a:r>
            <a:br>
              <a:rPr lang="fr-FR" altLang="fr-FR" sz="2000" dirty="0" smtClean="0"/>
            </a:br>
            <a:r>
              <a:rPr lang="fr-FR" altLang="fr-FR" sz="2000" dirty="0" smtClean="0"/>
              <a:t>et </a:t>
            </a:r>
            <a:r>
              <a:rPr lang="fr-FR" altLang="fr-FR" sz="2000" dirty="0"/>
              <a:t>ses impacts en matière </a:t>
            </a:r>
            <a:r>
              <a:rPr lang="fr-FR" altLang="fr-FR" sz="2000" dirty="0" smtClean="0"/>
              <a:t>de </a:t>
            </a:r>
            <a:r>
              <a:rPr lang="fr-FR" altLang="fr-FR" sz="2000" dirty="0"/>
              <a:t>formation</a:t>
            </a:r>
            <a:endParaRPr lang="fr-FR" sz="2000" dirty="0"/>
          </a:p>
        </p:txBody>
      </p:sp>
    </p:spTree>
    <p:extLst>
      <p:ext uri="{BB962C8B-B14F-4D97-AF65-F5344CB8AC3E}">
        <p14:creationId xmlns:p14="http://schemas.microsoft.com/office/powerpoint/2010/main" val="3455348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04799" y="883213"/>
            <a:ext cx="8520023" cy="5561012"/>
          </a:xfrm>
          <a:noFill/>
        </p:spPr>
        <p:txBody>
          <a:bodyPr>
            <a:normAutofit/>
          </a:bodyPr>
          <a:lstStyle/>
          <a:p>
            <a:pPr algn="just"/>
            <a:endParaRPr lang="fr-FR" sz="2800" dirty="0" smtClean="0">
              <a:solidFill>
                <a:schemeClr val="tx1"/>
              </a:solidFill>
            </a:endParaRPr>
          </a:p>
          <a:p>
            <a:pPr marL="714375" indent="-342900" algn="just">
              <a:lnSpc>
                <a:spcPct val="100000"/>
              </a:lnSpc>
              <a:buFont typeface="Arial" panose="020B0604020202020204" pitchFamily="34" charset="0"/>
              <a:buChar char="•"/>
            </a:pPr>
            <a:r>
              <a:rPr lang="fr-FR" sz="2200" b="1" dirty="0">
                <a:solidFill>
                  <a:schemeClr val="tx1"/>
                </a:solidFill>
              </a:rPr>
              <a:t>Une liaison avec les CHU à interroger</a:t>
            </a:r>
          </a:p>
          <a:p>
            <a:pPr marL="1343025" lvl="1" indent="-342900" algn="just">
              <a:lnSpc>
                <a:spcPct val="100000"/>
              </a:lnSpc>
              <a:buFont typeface="Wingdings" panose="05000000000000000000" pitchFamily="2" charset="2"/>
              <a:buChar char="Ø"/>
            </a:pPr>
            <a:r>
              <a:rPr lang="fr-FR" sz="2200" dirty="0" smtClean="0">
                <a:solidFill>
                  <a:schemeClr val="tx1"/>
                </a:solidFill>
              </a:rPr>
              <a:t>Cas </a:t>
            </a:r>
            <a:r>
              <a:rPr lang="fr-FR" sz="2200" dirty="0">
                <a:solidFill>
                  <a:schemeClr val="tx1"/>
                </a:solidFill>
              </a:rPr>
              <a:t>des régions où plusieurs CHU </a:t>
            </a:r>
            <a:endParaRPr lang="fr-FR" sz="2200" dirty="0" smtClean="0">
              <a:solidFill>
                <a:schemeClr val="tx1"/>
              </a:solidFill>
            </a:endParaRPr>
          </a:p>
          <a:p>
            <a:pPr marL="714375" indent="-342900" algn="just">
              <a:lnSpc>
                <a:spcPct val="100000"/>
              </a:lnSpc>
              <a:buFont typeface="Arial" panose="020B0604020202020204" pitchFamily="34" charset="0"/>
              <a:buChar char="•"/>
            </a:pPr>
            <a:endParaRPr lang="fr-FR" sz="2200" dirty="0" smtClean="0">
              <a:solidFill>
                <a:schemeClr val="tx1"/>
              </a:solidFill>
            </a:endParaRPr>
          </a:p>
          <a:p>
            <a:pPr marL="714375" indent="-342900" algn="just">
              <a:lnSpc>
                <a:spcPct val="100000"/>
              </a:lnSpc>
              <a:buFont typeface="Arial" panose="020B0604020202020204" pitchFamily="34" charset="0"/>
              <a:buChar char="•"/>
            </a:pPr>
            <a:r>
              <a:rPr lang="fr-FR" sz="2200" b="1" dirty="0" smtClean="0">
                <a:solidFill>
                  <a:schemeClr val="tx1"/>
                </a:solidFill>
              </a:rPr>
              <a:t>Une </a:t>
            </a:r>
            <a:r>
              <a:rPr lang="fr-FR" sz="2200" b="1" dirty="0">
                <a:solidFill>
                  <a:schemeClr val="tx1"/>
                </a:solidFill>
              </a:rPr>
              <a:t>conciliation entre sectorisation et périmètre des GHT à </a:t>
            </a:r>
            <a:r>
              <a:rPr lang="fr-FR" sz="2200" b="1" dirty="0" smtClean="0">
                <a:solidFill>
                  <a:schemeClr val="tx1"/>
                </a:solidFill>
              </a:rPr>
              <a:t>garantir</a:t>
            </a:r>
          </a:p>
          <a:p>
            <a:pPr marL="1343700" lvl="2" indent="-342900" algn="just">
              <a:lnSpc>
                <a:spcPct val="100000"/>
              </a:lnSpc>
              <a:buFont typeface="Wingdings" panose="05000000000000000000" pitchFamily="2" charset="2"/>
              <a:buChar char="Ø"/>
            </a:pPr>
            <a:r>
              <a:rPr lang="fr-FR" sz="2200" dirty="0" smtClean="0">
                <a:solidFill>
                  <a:schemeClr val="tx1"/>
                </a:solidFill>
              </a:rPr>
              <a:t>Cas des </a:t>
            </a:r>
            <a:r>
              <a:rPr lang="fr-FR" sz="2200" dirty="0">
                <a:solidFill>
                  <a:schemeClr val="tx1"/>
                </a:solidFill>
              </a:rPr>
              <a:t>communautés psychiatriques de </a:t>
            </a:r>
            <a:r>
              <a:rPr lang="fr-FR" sz="2200" dirty="0" smtClean="0">
                <a:solidFill>
                  <a:schemeClr val="tx1"/>
                </a:solidFill>
              </a:rPr>
              <a:t>territoire</a:t>
            </a:r>
            <a:endParaRPr lang="fr-FR" sz="2200" dirty="0">
              <a:solidFill>
                <a:schemeClr val="tx1"/>
              </a:solidFill>
            </a:endParaRPr>
          </a:p>
          <a:p>
            <a:pPr marL="714375" indent="-342900" algn="just">
              <a:lnSpc>
                <a:spcPct val="100000"/>
              </a:lnSpc>
              <a:buFont typeface="Arial" panose="020B0604020202020204" pitchFamily="34" charset="0"/>
              <a:buChar char="•"/>
            </a:pPr>
            <a:endParaRPr lang="fr-FR" sz="2200" dirty="0" smtClean="0">
              <a:solidFill>
                <a:schemeClr val="tx1"/>
              </a:solidFill>
            </a:endParaRPr>
          </a:p>
          <a:p>
            <a:pPr marL="714375" indent="-342900" algn="just">
              <a:lnSpc>
                <a:spcPct val="100000"/>
              </a:lnSpc>
              <a:buFont typeface="Arial" panose="020B0604020202020204" pitchFamily="34" charset="0"/>
              <a:buChar char="•"/>
            </a:pPr>
            <a:r>
              <a:rPr lang="fr-FR" sz="2200" b="1" dirty="0" smtClean="0">
                <a:solidFill>
                  <a:schemeClr val="tx1"/>
                </a:solidFill>
              </a:rPr>
              <a:t>Surtout, un maintien des coopérations préexistantes au GHT, avec, </a:t>
            </a:r>
            <a:r>
              <a:rPr lang="fr-FR" sz="2200" b="1" dirty="0">
                <a:solidFill>
                  <a:schemeClr val="tx1"/>
                </a:solidFill>
              </a:rPr>
              <a:t>à </a:t>
            </a:r>
            <a:r>
              <a:rPr lang="fr-FR" sz="2200" b="1" dirty="0" smtClean="0">
                <a:solidFill>
                  <a:schemeClr val="tx1"/>
                </a:solidFill>
              </a:rPr>
              <a:t>terme, </a:t>
            </a:r>
            <a:r>
              <a:rPr lang="fr-FR" sz="2200" b="1" dirty="0">
                <a:solidFill>
                  <a:schemeClr val="tx1"/>
                </a:solidFill>
              </a:rPr>
              <a:t>des </a:t>
            </a:r>
            <a:r>
              <a:rPr lang="fr-FR" sz="2200" b="1" dirty="0" smtClean="0">
                <a:solidFill>
                  <a:schemeClr val="tx1"/>
                </a:solidFill>
              </a:rPr>
              <a:t>« conflits de coopération » ?</a:t>
            </a:r>
          </a:p>
          <a:p>
            <a:pPr marL="1343025" lvl="1" indent="-342900" algn="just">
              <a:lnSpc>
                <a:spcPct val="100000"/>
              </a:lnSpc>
              <a:buFont typeface="Wingdings" panose="05000000000000000000" pitchFamily="2" charset="2"/>
              <a:buChar char="Ø"/>
            </a:pPr>
            <a:r>
              <a:rPr lang="fr-FR" sz="2200" dirty="0" smtClean="0">
                <a:solidFill>
                  <a:schemeClr val="tx1"/>
                </a:solidFill>
              </a:rPr>
              <a:t>Cas </a:t>
            </a:r>
            <a:r>
              <a:rPr lang="fr-FR" sz="2200" dirty="0">
                <a:solidFill>
                  <a:schemeClr val="tx1"/>
                </a:solidFill>
              </a:rPr>
              <a:t>hôpital–clinique sur un site unique avec projet médical </a:t>
            </a:r>
            <a:r>
              <a:rPr lang="fr-FR" sz="2200" dirty="0" smtClean="0">
                <a:solidFill>
                  <a:schemeClr val="tx1"/>
                </a:solidFill>
              </a:rPr>
              <a:t>public-privé</a:t>
            </a:r>
          </a:p>
          <a:p>
            <a:pPr marL="1343025" lvl="1" indent="-342900" algn="just">
              <a:lnSpc>
                <a:spcPct val="100000"/>
              </a:lnSpc>
              <a:buFont typeface="Wingdings" panose="05000000000000000000" pitchFamily="2" charset="2"/>
              <a:buChar char="Ø"/>
            </a:pPr>
            <a:r>
              <a:rPr lang="fr-FR" sz="2200" dirty="0" smtClean="0">
                <a:solidFill>
                  <a:schemeClr val="tx1"/>
                </a:solidFill>
              </a:rPr>
              <a:t>Cas </a:t>
            </a:r>
            <a:r>
              <a:rPr lang="fr-FR" sz="2200" dirty="0">
                <a:solidFill>
                  <a:schemeClr val="tx1"/>
                </a:solidFill>
              </a:rPr>
              <a:t>des GCS de biologie créés depuis 2010</a:t>
            </a:r>
          </a:p>
          <a:p>
            <a:pPr marL="714375" indent="-342900" algn="just">
              <a:buFont typeface="Arial" panose="020B0604020202020204" pitchFamily="34" charset="0"/>
              <a:buChar char="•"/>
            </a:pPr>
            <a:endParaRPr lang="fr-FR" sz="2200" b="0" dirty="0" smtClean="0"/>
          </a:p>
        </p:txBody>
      </p:sp>
      <p:sp>
        <p:nvSpPr>
          <p:cNvPr id="2" name="Titre 1"/>
          <p:cNvSpPr>
            <a:spLocks noGrp="1"/>
          </p:cNvSpPr>
          <p:nvPr>
            <p:ph type="title"/>
          </p:nvPr>
        </p:nvSpPr>
        <p:spPr>
          <a:xfrm>
            <a:off x="76203" y="241823"/>
            <a:ext cx="8086137" cy="626260"/>
          </a:xfrm>
        </p:spPr>
        <p:txBody>
          <a:bodyPr>
            <a:normAutofit/>
          </a:bodyPr>
          <a:lstStyle/>
          <a:p>
            <a:r>
              <a:rPr lang="fr-FR" sz="2000" dirty="0"/>
              <a:t>Ce que la loi ne dit </a:t>
            </a:r>
            <a:r>
              <a:rPr lang="fr-FR" sz="2000" dirty="0" smtClean="0"/>
              <a:t>pas</a:t>
            </a:r>
            <a:endParaRPr lang="fr-FR" sz="2000" dirty="0"/>
          </a:p>
        </p:txBody>
      </p:sp>
      <p:sp>
        <p:nvSpPr>
          <p:cNvPr id="4" name="ZoneTexte 3"/>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226816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59" y="142028"/>
            <a:ext cx="8769907" cy="802705"/>
          </a:xfrm>
        </p:spPr>
        <p:txBody>
          <a:bodyPr>
            <a:normAutofit/>
          </a:bodyPr>
          <a:lstStyle/>
          <a:p>
            <a:pPr fontAlgn="auto">
              <a:lnSpc>
                <a:spcPct val="100000"/>
              </a:lnSpc>
              <a:spcBef>
                <a:spcPts val="600"/>
              </a:spcBef>
              <a:spcAft>
                <a:spcPts val="0"/>
              </a:spcAft>
              <a:defRPr/>
            </a:pPr>
            <a:r>
              <a:rPr lang="fr-FR" sz="2000" b="1" dirty="0" smtClean="0"/>
              <a:t>Les </a:t>
            </a:r>
            <a:r>
              <a:rPr lang="fr-FR" sz="2000" dirty="0" smtClean="0"/>
              <a:t>« </a:t>
            </a:r>
            <a:r>
              <a:rPr lang="fr-FR" sz="2000" b="1" dirty="0" smtClean="0"/>
              <a:t>conflits de coopération</a:t>
            </a:r>
            <a:r>
              <a:rPr lang="fr-FR" sz="2000" dirty="0" smtClean="0"/>
              <a:t> »</a:t>
            </a:r>
            <a:r>
              <a:rPr lang="fr-FR" sz="2000" b="1" dirty="0" smtClean="0"/>
              <a:t> </a:t>
            </a:r>
            <a:r>
              <a:rPr lang="fr-FR" sz="2000" dirty="0" smtClean="0"/>
              <a:t>: le cas de la biologie</a:t>
            </a:r>
            <a:endParaRPr lang="fr-FR" sz="2000" b="1" dirty="0"/>
          </a:p>
        </p:txBody>
      </p:sp>
      <p:sp>
        <p:nvSpPr>
          <p:cNvPr id="4" name="Oval 3"/>
          <p:cNvSpPr/>
          <p:nvPr/>
        </p:nvSpPr>
        <p:spPr bwMode="auto">
          <a:xfrm>
            <a:off x="1607479" y="3393836"/>
            <a:ext cx="2774133" cy="3030279"/>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6" name="Oval 5"/>
          <p:cNvSpPr/>
          <p:nvPr/>
        </p:nvSpPr>
        <p:spPr bwMode="auto">
          <a:xfrm>
            <a:off x="2248330" y="4170062"/>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8" name="Oval 7"/>
          <p:cNvSpPr/>
          <p:nvPr/>
        </p:nvSpPr>
        <p:spPr bwMode="auto">
          <a:xfrm>
            <a:off x="2510953" y="5658155"/>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11" name="Oval 10"/>
          <p:cNvSpPr/>
          <p:nvPr/>
        </p:nvSpPr>
        <p:spPr bwMode="auto">
          <a:xfrm>
            <a:off x="2764585" y="4712711"/>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1" name="Oval 30"/>
          <p:cNvSpPr/>
          <p:nvPr/>
        </p:nvSpPr>
        <p:spPr bwMode="auto">
          <a:xfrm>
            <a:off x="2652733" y="3706957"/>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2" name="Oval 31"/>
          <p:cNvSpPr/>
          <p:nvPr/>
        </p:nvSpPr>
        <p:spPr bwMode="auto">
          <a:xfrm>
            <a:off x="3797393" y="4359555"/>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8" name="Oval 37"/>
          <p:cNvSpPr/>
          <p:nvPr/>
        </p:nvSpPr>
        <p:spPr bwMode="auto">
          <a:xfrm>
            <a:off x="398438" y="1337523"/>
            <a:ext cx="261214" cy="274319"/>
          </a:xfrm>
          <a:prstGeom prst="ellipse">
            <a:avLst/>
          </a:prstGeom>
          <a:solidFill>
            <a:schemeClr val="bg1"/>
          </a:solidFill>
          <a:ln w="28575" cap="flat" cmpd="sng" algn="ctr">
            <a:solidFill>
              <a:schemeClr val="accent2">
                <a:lumMod val="75000"/>
              </a:schemeClr>
            </a:solidFill>
            <a:prstDash val="solid"/>
            <a:round/>
            <a:headEnd type="none" w="med" len="med"/>
            <a:tailEnd type="none" w="med" len="med"/>
          </a:ln>
          <a:effectLst/>
          <a:extLst/>
        </p:spPr>
        <p:txBody>
          <a:bodyPr vert="horz" wrap="square" lIns="73120" tIns="73120" rIns="73120" bIns="73120" numCol="1" rtlCol="0" anchor="ctr" anchorCtr="0" compatLnSpc="1">
            <a:prstTxWarp prst="textNoShape">
              <a:avLst/>
            </a:prstTxWarp>
          </a:bodyPr>
          <a:lstStyle/>
          <a:p>
            <a:pPr>
              <a:lnSpc>
                <a:spcPct val="100000"/>
              </a:lnSpc>
            </a:pPr>
            <a:endParaRPr lang="en-US" sz="700" dirty="0" err="1">
              <a:solidFill>
                <a:srgbClr val="000000"/>
              </a:solidFill>
            </a:endParaRPr>
          </a:p>
        </p:txBody>
      </p:sp>
      <p:sp>
        <p:nvSpPr>
          <p:cNvPr id="39" name="TextBox 38"/>
          <p:cNvSpPr txBox="1"/>
          <p:nvPr/>
        </p:nvSpPr>
        <p:spPr>
          <a:xfrm>
            <a:off x="733809" y="1243947"/>
            <a:ext cx="1208603" cy="430847"/>
          </a:xfrm>
          <a:prstGeom prst="rect">
            <a:avLst/>
          </a:prstGeom>
          <a:noFill/>
        </p:spPr>
        <p:txBody>
          <a:bodyPr wrap="square" lIns="91403" tIns="45700" rIns="91403" bIns="45700" rtlCol="0">
            <a:spAutoFit/>
          </a:bodyPr>
          <a:lstStyle/>
          <a:p>
            <a:pPr algn="l">
              <a:lnSpc>
                <a:spcPct val="100000"/>
              </a:lnSpc>
            </a:pPr>
            <a:r>
              <a:rPr lang="en-US" sz="2200" dirty="0" smtClean="0">
                <a:solidFill>
                  <a:srgbClr val="000000"/>
                </a:solidFill>
              </a:rPr>
              <a:t>GHT 1 et</a:t>
            </a:r>
            <a:endParaRPr lang="en-US" sz="2200" dirty="0">
              <a:solidFill>
                <a:srgbClr val="000000"/>
              </a:solidFill>
            </a:endParaRPr>
          </a:p>
        </p:txBody>
      </p:sp>
      <p:sp>
        <p:nvSpPr>
          <p:cNvPr id="40" name="Oval 39"/>
          <p:cNvSpPr/>
          <p:nvPr/>
        </p:nvSpPr>
        <p:spPr bwMode="auto">
          <a:xfrm>
            <a:off x="398438" y="1984354"/>
            <a:ext cx="261214" cy="274319"/>
          </a:xfrm>
          <a:prstGeom prst="ellipse">
            <a:avLst/>
          </a:prstGeom>
          <a:solidFill>
            <a:schemeClr val="bg1"/>
          </a:solidFill>
          <a:ln w="82550" cap="flat" cmpd="sng" algn="ctr">
            <a:solidFill>
              <a:schemeClr val="accent6">
                <a:lumMod val="50000"/>
              </a:schemeClr>
            </a:solidFill>
            <a:prstDash val="solid"/>
            <a:round/>
            <a:headEnd type="none" w="med" len="med"/>
            <a:tailEnd type="none" w="med" len="med"/>
          </a:ln>
          <a:effectLst/>
          <a:extLst/>
        </p:spPr>
        <p:txBody>
          <a:bodyPr vert="horz" wrap="square" lIns="73120" tIns="73120" rIns="73120" bIns="73120" numCol="1" rtlCol="0" anchor="ctr" anchorCtr="0" compatLnSpc="1">
            <a:prstTxWarp prst="textNoShape">
              <a:avLst/>
            </a:prstTxWarp>
          </a:bodyPr>
          <a:lstStyle/>
          <a:p>
            <a:pPr>
              <a:lnSpc>
                <a:spcPct val="100000"/>
              </a:lnSpc>
            </a:pPr>
            <a:endParaRPr lang="en-US" sz="700" dirty="0" err="1">
              <a:solidFill>
                <a:srgbClr val="000000"/>
              </a:solidFill>
            </a:endParaRPr>
          </a:p>
        </p:txBody>
      </p:sp>
      <p:sp>
        <p:nvSpPr>
          <p:cNvPr id="41" name="TextBox 40"/>
          <p:cNvSpPr txBox="1"/>
          <p:nvPr/>
        </p:nvSpPr>
        <p:spPr>
          <a:xfrm>
            <a:off x="733809" y="1946259"/>
            <a:ext cx="7611553" cy="1046400"/>
          </a:xfrm>
          <a:prstGeom prst="rect">
            <a:avLst/>
          </a:prstGeom>
          <a:noFill/>
        </p:spPr>
        <p:txBody>
          <a:bodyPr wrap="square" lIns="91403" tIns="45700" rIns="91403" bIns="45700" rtlCol="0">
            <a:spAutoFit/>
          </a:bodyPr>
          <a:lstStyle/>
          <a:p>
            <a:pPr algn="just">
              <a:lnSpc>
                <a:spcPct val="100000"/>
              </a:lnSpc>
            </a:pPr>
            <a:r>
              <a:rPr lang="en-US" sz="2200" dirty="0" smtClean="0">
                <a:solidFill>
                  <a:srgbClr val="000000"/>
                </a:solidFill>
              </a:rPr>
              <a:t>GCS </a:t>
            </a:r>
            <a:r>
              <a:rPr lang="en-US" sz="2200" dirty="0" err="1" smtClean="0">
                <a:solidFill>
                  <a:srgbClr val="000000"/>
                </a:solidFill>
              </a:rPr>
              <a:t>biologie</a:t>
            </a:r>
            <a:r>
              <a:rPr lang="en-US" sz="2200" dirty="0" smtClean="0">
                <a:solidFill>
                  <a:srgbClr val="000000"/>
                </a:solidFill>
              </a:rPr>
              <a:t> </a:t>
            </a:r>
            <a:r>
              <a:rPr lang="en-US" sz="2200" dirty="0" err="1" smtClean="0">
                <a:solidFill>
                  <a:srgbClr val="000000"/>
                </a:solidFill>
              </a:rPr>
              <a:t>créé</a:t>
            </a:r>
            <a:r>
              <a:rPr lang="en-US" sz="2200" dirty="0" smtClean="0">
                <a:solidFill>
                  <a:srgbClr val="000000"/>
                </a:solidFill>
              </a:rPr>
              <a:t> en 2010 </a:t>
            </a:r>
          </a:p>
          <a:p>
            <a:pPr algn="just">
              <a:lnSpc>
                <a:spcPct val="100000"/>
              </a:lnSpc>
            </a:pPr>
            <a:r>
              <a:rPr lang="en-US" sz="2000" dirty="0" smtClean="0">
                <a:solidFill>
                  <a:srgbClr val="000000"/>
                </a:solidFill>
              </a:rPr>
              <a:t>(Rappel : </a:t>
            </a:r>
            <a:r>
              <a:rPr lang="en-US" sz="2000" dirty="0" err="1" smtClean="0">
                <a:solidFill>
                  <a:srgbClr val="000000"/>
                </a:solidFill>
              </a:rPr>
              <a:t>biologie</a:t>
            </a:r>
            <a:r>
              <a:rPr lang="en-US" sz="2000" dirty="0" smtClean="0">
                <a:solidFill>
                  <a:srgbClr val="000000"/>
                </a:solidFill>
              </a:rPr>
              <a:t> = </a:t>
            </a:r>
            <a:r>
              <a:rPr lang="en-US" sz="2000" dirty="0" err="1" smtClean="0">
                <a:solidFill>
                  <a:srgbClr val="000000"/>
                </a:solidFill>
              </a:rPr>
              <a:t>activité</a:t>
            </a:r>
            <a:r>
              <a:rPr lang="en-US" sz="2000" dirty="0" smtClean="0">
                <a:solidFill>
                  <a:srgbClr val="000000"/>
                </a:solidFill>
              </a:rPr>
              <a:t> à </a:t>
            </a:r>
            <a:r>
              <a:rPr lang="en-US" sz="2000" dirty="0" err="1" smtClean="0">
                <a:solidFill>
                  <a:srgbClr val="000000"/>
                </a:solidFill>
              </a:rPr>
              <a:t>organiser</a:t>
            </a:r>
            <a:r>
              <a:rPr lang="en-US" sz="2000" dirty="0" smtClean="0">
                <a:solidFill>
                  <a:srgbClr val="000000"/>
                </a:solidFill>
              </a:rPr>
              <a:t> en </a:t>
            </a:r>
            <a:r>
              <a:rPr lang="en-US" sz="2000" dirty="0" err="1" smtClean="0">
                <a:solidFill>
                  <a:srgbClr val="000000"/>
                </a:solidFill>
              </a:rPr>
              <a:t>commun</a:t>
            </a:r>
            <a:r>
              <a:rPr lang="en-US" sz="2000" dirty="0" smtClean="0">
                <a:solidFill>
                  <a:srgbClr val="000000"/>
                </a:solidFill>
              </a:rPr>
              <a:t> </a:t>
            </a:r>
            <a:r>
              <a:rPr lang="en-US" sz="2000" dirty="0" err="1" smtClean="0">
                <a:solidFill>
                  <a:srgbClr val="000000"/>
                </a:solidFill>
              </a:rPr>
              <a:t>dans</a:t>
            </a:r>
            <a:r>
              <a:rPr lang="en-US" sz="2000" dirty="0" smtClean="0">
                <a:solidFill>
                  <a:srgbClr val="000000"/>
                </a:solidFill>
              </a:rPr>
              <a:t> le cadre d’un GHT)</a:t>
            </a:r>
            <a:endParaRPr lang="en-US" sz="2000" dirty="0">
              <a:solidFill>
                <a:srgbClr val="000000"/>
              </a:solidFill>
            </a:endParaRPr>
          </a:p>
        </p:txBody>
      </p:sp>
      <p:sp>
        <p:nvSpPr>
          <p:cNvPr id="44" name="Oval 43"/>
          <p:cNvSpPr/>
          <p:nvPr/>
        </p:nvSpPr>
        <p:spPr bwMode="auto">
          <a:xfrm>
            <a:off x="3410142" y="3680592"/>
            <a:ext cx="2440022" cy="2477384"/>
          </a:xfrm>
          <a:prstGeom prst="ellipse">
            <a:avLst/>
          </a:prstGeom>
          <a:noFill/>
          <a:ln w="82550" cap="flat" cmpd="sng" algn="ctr">
            <a:solidFill>
              <a:schemeClr val="accent6">
                <a:lumMod val="50000"/>
              </a:schemeClr>
            </a:solidFill>
            <a:prstDash val="solid"/>
            <a:round/>
            <a:headEnd type="none" w="med" len="med"/>
            <a:tailEnd type="none" w="med" len="med"/>
          </a:ln>
          <a:effectLst/>
          <a:extLst/>
        </p:spPr>
        <p:txBody>
          <a:bodyPr vert="horz" wrap="square" lIns="73120" tIns="73120" rIns="73120" bIns="73120" numCol="1" rtlCol="0" anchor="ctr" anchorCtr="0" compatLnSpc="1">
            <a:prstTxWarp prst="textNoShape">
              <a:avLst/>
            </a:prstTxWarp>
          </a:bodyPr>
          <a:lstStyle/>
          <a:p>
            <a:pPr>
              <a:lnSpc>
                <a:spcPct val="100000"/>
              </a:lnSpc>
            </a:pPr>
            <a:endParaRPr lang="en-US" sz="700" dirty="0" err="1">
              <a:solidFill>
                <a:srgbClr val="000000"/>
              </a:solidFill>
            </a:endParaRPr>
          </a:p>
        </p:txBody>
      </p:sp>
      <p:sp>
        <p:nvSpPr>
          <p:cNvPr id="46" name="Oval 45"/>
          <p:cNvSpPr/>
          <p:nvPr/>
        </p:nvSpPr>
        <p:spPr bwMode="auto">
          <a:xfrm>
            <a:off x="1871030" y="5023694"/>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47" name="Oval 46"/>
          <p:cNvSpPr/>
          <p:nvPr/>
        </p:nvSpPr>
        <p:spPr bwMode="auto">
          <a:xfrm>
            <a:off x="3260009" y="3706956"/>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 name="Rectangle 2"/>
          <p:cNvSpPr/>
          <p:nvPr/>
        </p:nvSpPr>
        <p:spPr bwMode="auto">
          <a:xfrm>
            <a:off x="266073" y="1773271"/>
            <a:ext cx="8407136" cy="479614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5" name="Oval 10"/>
          <p:cNvSpPr/>
          <p:nvPr/>
        </p:nvSpPr>
        <p:spPr bwMode="auto">
          <a:xfrm>
            <a:off x="3797393" y="5167726"/>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6" name="Oval 10"/>
          <p:cNvSpPr/>
          <p:nvPr/>
        </p:nvSpPr>
        <p:spPr bwMode="auto">
          <a:xfrm>
            <a:off x="3197332" y="5733471"/>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56" name="Oval 3"/>
          <p:cNvSpPr/>
          <p:nvPr/>
        </p:nvSpPr>
        <p:spPr bwMode="auto">
          <a:xfrm>
            <a:off x="4564445" y="3397654"/>
            <a:ext cx="2774133" cy="3030279"/>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57" name="Oval 3"/>
          <p:cNvSpPr/>
          <p:nvPr/>
        </p:nvSpPr>
        <p:spPr bwMode="auto">
          <a:xfrm>
            <a:off x="1907984" y="1303985"/>
            <a:ext cx="276738" cy="27999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58" name="TextBox 38"/>
          <p:cNvSpPr txBox="1"/>
          <p:nvPr/>
        </p:nvSpPr>
        <p:spPr>
          <a:xfrm>
            <a:off x="2216752" y="1265425"/>
            <a:ext cx="3302477" cy="430847"/>
          </a:xfrm>
          <a:prstGeom prst="rect">
            <a:avLst/>
          </a:prstGeom>
          <a:noFill/>
        </p:spPr>
        <p:txBody>
          <a:bodyPr wrap="square" lIns="91403" tIns="45700" rIns="91403" bIns="45700" rtlCol="0">
            <a:spAutoFit/>
          </a:bodyPr>
          <a:lstStyle/>
          <a:p>
            <a:pPr algn="l">
              <a:lnSpc>
                <a:spcPct val="100000"/>
              </a:lnSpc>
            </a:pPr>
            <a:r>
              <a:rPr lang="en-US" sz="2200" dirty="0" smtClean="0">
                <a:solidFill>
                  <a:srgbClr val="000000"/>
                </a:solidFill>
              </a:rPr>
              <a:t>GHT 2  </a:t>
            </a:r>
            <a:r>
              <a:rPr lang="en-US" sz="2200" dirty="0" err="1" smtClean="0">
                <a:solidFill>
                  <a:srgbClr val="000000"/>
                </a:solidFill>
              </a:rPr>
              <a:t>créés</a:t>
            </a:r>
            <a:r>
              <a:rPr lang="en-US" sz="2200" dirty="0" smtClean="0">
                <a:solidFill>
                  <a:srgbClr val="000000"/>
                </a:solidFill>
              </a:rPr>
              <a:t> en 2016</a:t>
            </a:r>
            <a:endParaRPr lang="en-US" sz="2200" dirty="0">
              <a:solidFill>
                <a:srgbClr val="000000"/>
              </a:solidFill>
            </a:endParaRPr>
          </a:p>
        </p:txBody>
      </p:sp>
      <p:sp>
        <p:nvSpPr>
          <p:cNvPr id="59" name="Oval 10"/>
          <p:cNvSpPr/>
          <p:nvPr/>
        </p:nvSpPr>
        <p:spPr bwMode="auto">
          <a:xfrm>
            <a:off x="6089569" y="3656303"/>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60" name="Oval 10"/>
          <p:cNvSpPr/>
          <p:nvPr/>
        </p:nvSpPr>
        <p:spPr bwMode="auto">
          <a:xfrm>
            <a:off x="6364384" y="4488795"/>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61" name="Oval 10"/>
          <p:cNvSpPr/>
          <p:nvPr/>
        </p:nvSpPr>
        <p:spPr bwMode="auto">
          <a:xfrm>
            <a:off x="6187824" y="5531478"/>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62" name="Oval 10"/>
          <p:cNvSpPr/>
          <p:nvPr/>
        </p:nvSpPr>
        <p:spPr bwMode="auto">
          <a:xfrm>
            <a:off x="4966767" y="5307289"/>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63" name="Oval 10"/>
          <p:cNvSpPr/>
          <p:nvPr/>
        </p:nvSpPr>
        <p:spPr bwMode="auto">
          <a:xfrm>
            <a:off x="5116551" y="4693873"/>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64" name="Oval 10"/>
          <p:cNvSpPr/>
          <p:nvPr/>
        </p:nvSpPr>
        <p:spPr bwMode="auto">
          <a:xfrm>
            <a:off x="4942192" y="4137708"/>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28" name="TextBox 38"/>
          <p:cNvSpPr txBox="1"/>
          <p:nvPr/>
        </p:nvSpPr>
        <p:spPr>
          <a:xfrm>
            <a:off x="1124392" y="3586055"/>
            <a:ext cx="1060330" cy="400069"/>
          </a:xfrm>
          <a:prstGeom prst="rect">
            <a:avLst/>
          </a:prstGeom>
          <a:noFill/>
        </p:spPr>
        <p:txBody>
          <a:bodyPr wrap="square" lIns="91403" tIns="45700" rIns="91403" bIns="45700" rtlCol="0">
            <a:spAutoFit/>
          </a:bodyPr>
          <a:lstStyle/>
          <a:p>
            <a:pPr algn="l">
              <a:lnSpc>
                <a:spcPct val="100000"/>
              </a:lnSpc>
            </a:pPr>
            <a:r>
              <a:rPr lang="en-US" sz="2000" b="1" dirty="0" smtClean="0">
                <a:solidFill>
                  <a:srgbClr val="000000"/>
                </a:solidFill>
              </a:rPr>
              <a:t>GHT 1</a:t>
            </a:r>
            <a:endParaRPr lang="en-US" sz="2000" b="1" dirty="0">
              <a:solidFill>
                <a:srgbClr val="000000"/>
              </a:solidFill>
            </a:endParaRPr>
          </a:p>
        </p:txBody>
      </p:sp>
      <p:sp>
        <p:nvSpPr>
          <p:cNvPr id="29" name="TextBox 38"/>
          <p:cNvSpPr txBox="1"/>
          <p:nvPr/>
        </p:nvSpPr>
        <p:spPr>
          <a:xfrm>
            <a:off x="7081118" y="3601454"/>
            <a:ext cx="984580" cy="400069"/>
          </a:xfrm>
          <a:prstGeom prst="rect">
            <a:avLst/>
          </a:prstGeom>
          <a:noFill/>
        </p:spPr>
        <p:txBody>
          <a:bodyPr wrap="square" lIns="91403" tIns="45700" rIns="91403" bIns="45700" rtlCol="0">
            <a:spAutoFit/>
          </a:bodyPr>
          <a:lstStyle/>
          <a:p>
            <a:pPr algn="l">
              <a:lnSpc>
                <a:spcPct val="100000"/>
              </a:lnSpc>
            </a:pPr>
            <a:r>
              <a:rPr lang="en-US" sz="2000" b="1" dirty="0" smtClean="0">
                <a:solidFill>
                  <a:srgbClr val="000000"/>
                </a:solidFill>
              </a:rPr>
              <a:t>GHT 2</a:t>
            </a:r>
            <a:endParaRPr lang="en-US" sz="2000" b="1" dirty="0">
              <a:solidFill>
                <a:srgbClr val="000000"/>
              </a:solidFill>
            </a:endParaRPr>
          </a:p>
        </p:txBody>
      </p:sp>
      <p:sp>
        <p:nvSpPr>
          <p:cNvPr id="33" name="TextBox 40"/>
          <p:cNvSpPr txBox="1"/>
          <p:nvPr/>
        </p:nvSpPr>
        <p:spPr>
          <a:xfrm>
            <a:off x="4268823" y="3225487"/>
            <a:ext cx="847728" cy="369291"/>
          </a:xfrm>
          <a:prstGeom prst="rect">
            <a:avLst/>
          </a:prstGeom>
          <a:noFill/>
        </p:spPr>
        <p:txBody>
          <a:bodyPr wrap="square" lIns="91403" tIns="45700" rIns="91403" bIns="45700" rtlCol="0">
            <a:spAutoFit/>
          </a:bodyPr>
          <a:lstStyle/>
          <a:p>
            <a:pPr algn="l">
              <a:lnSpc>
                <a:spcPct val="100000"/>
              </a:lnSpc>
            </a:pPr>
            <a:r>
              <a:rPr lang="en-US" b="1" dirty="0" smtClean="0">
                <a:solidFill>
                  <a:srgbClr val="000000"/>
                </a:solidFill>
              </a:rPr>
              <a:t>GCS </a:t>
            </a:r>
            <a:endParaRPr lang="en-US" b="1" dirty="0">
              <a:solidFill>
                <a:srgbClr val="000000"/>
              </a:solidFill>
            </a:endParaRPr>
          </a:p>
        </p:txBody>
      </p:sp>
      <p:sp>
        <p:nvSpPr>
          <p:cNvPr id="34" name="ZoneTexte 33"/>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128359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0802" y="217754"/>
            <a:ext cx="7708866" cy="722526"/>
          </a:xfrm>
        </p:spPr>
        <p:txBody>
          <a:bodyPr>
            <a:normAutofit/>
          </a:bodyPr>
          <a:lstStyle/>
          <a:p>
            <a:r>
              <a:rPr lang="fr-FR" sz="2000" dirty="0" smtClean="0"/>
              <a:t>La convention constitutive</a:t>
            </a:r>
          </a:p>
        </p:txBody>
      </p:sp>
      <p:sp>
        <p:nvSpPr>
          <p:cNvPr id="4" name="Espace réservé du contenu 3"/>
          <p:cNvSpPr>
            <a:spLocks noGrp="1"/>
          </p:cNvSpPr>
          <p:nvPr>
            <p:ph idx="1"/>
          </p:nvPr>
        </p:nvSpPr>
        <p:spPr>
          <a:xfrm>
            <a:off x="494681" y="1155396"/>
            <a:ext cx="8140700" cy="97043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indent="0" algn="ctr">
              <a:buNone/>
            </a:pPr>
            <a:r>
              <a:rPr lang="fr-FR" sz="2400" b="1" dirty="0">
                <a:solidFill>
                  <a:schemeClr val="tx1"/>
                </a:solidFill>
              </a:rPr>
              <a:t>E</a:t>
            </a:r>
            <a:r>
              <a:rPr lang="fr-FR" sz="2400" b="1" dirty="0" smtClean="0">
                <a:solidFill>
                  <a:schemeClr val="tx1"/>
                </a:solidFill>
              </a:rPr>
              <a:t>ntrée en vigueur de votre convention constitutive…</a:t>
            </a:r>
          </a:p>
          <a:p>
            <a:pPr marL="0" indent="0" algn="ctr">
              <a:buNone/>
            </a:pPr>
            <a:r>
              <a:rPr lang="fr-FR" sz="2400" b="1" dirty="0" smtClean="0">
                <a:solidFill>
                  <a:schemeClr val="tx1"/>
                </a:solidFill>
              </a:rPr>
              <a:t>de 1</a:t>
            </a:r>
            <a:r>
              <a:rPr lang="fr-FR" sz="2400" b="1" baseline="30000" dirty="0" smtClean="0">
                <a:solidFill>
                  <a:schemeClr val="tx1"/>
                </a:solidFill>
              </a:rPr>
              <a:t>ère</a:t>
            </a:r>
            <a:r>
              <a:rPr lang="fr-FR" sz="2400" b="1" dirty="0" smtClean="0">
                <a:solidFill>
                  <a:schemeClr val="tx1"/>
                </a:solidFill>
              </a:rPr>
              <a:t> génération</a:t>
            </a:r>
            <a:endParaRPr lang="fr-FR" sz="2400" b="1" dirty="0">
              <a:solidFill>
                <a:schemeClr val="tx1"/>
              </a:solidFill>
            </a:endParaRPr>
          </a:p>
        </p:txBody>
      </p:sp>
      <p:sp>
        <p:nvSpPr>
          <p:cNvPr id="9" name="Rectangle à coins arrondis 8"/>
          <p:cNvSpPr/>
          <p:nvPr/>
        </p:nvSpPr>
        <p:spPr>
          <a:xfrm>
            <a:off x="3265760" y="3831729"/>
            <a:ext cx="2391508" cy="77095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Quoi ?</a:t>
            </a:r>
            <a:endParaRPr lang="fr-FR" sz="2400" b="1" dirty="0">
              <a:solidFill>
                <a:schemeClr val="tx1"/>
              </a:solidFill>
            </a:endParaRPr>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084020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394708" y="2015627"/>
            <a:ext cx="8535282" cy="41365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chemeClr val="tx1"/>
                </a:solidFill>
              </a:rPr>
              <a:t>2 - Les mutualisations</a:t>
            </a:r>
            <a:endParaRPr lang="fr-FR" sz="2200" b="1" dirty="0">
              <a:solidFill>
                <a:schemeClr val="tx1"/>
              </a:solidFill>
            </a:endParaRPr>
          </a:p>
        </p:txBody>
      </p:sp>
      <p:sp>
        <p:nvSpPr>
          <p:cNvPr id="43" name="Espace réservé du texte 2"/>
          <p:cNvSpPr txBox="1">
            <a:spLocks/>
          </p:cNvSpPr>
          <p:nvPr/>
        </p:nvSpPr>
        <p:spPr>
          <a:xfrm>
            <a:off x="16934" y="334926"/>
            <a:ext cx="8737833" cy="452731"/>
          </a:xfrm>
          <a:prstGeom prst="rect">
            <a:avLst/>
          </a:prstGeom>
          <a:noFill/>
        </p:spPr>
        <p:txBody>
          <a:bodyPr>
            <a:noAutofit/>
          </a:bodyPr>
          <a:lstStyle>
            <a:lvl1pPr algn="l" rtl="0" eaLnBrk="0" fontAlgn="base" hangingPunct="0">
              <a:lnSpc>
                <a:spcPct val="90000"/>
              </a:lnSpc>
              <a:spcBef>
                <a:spcPts val="1000"/>
              </a:spcBef>
              <a:spcAft>
                <a:spcPct val="0"/>
              </a:spcAft>
              <a:defRPr sz="2000" b="1" kern="1200">
                <a:solidFill>
                  <a:srgbClr val="222A35"/>
                </a:solidFill>
                <a:latin typeface="+mn-lt"/>
                <a:ea typeface="+mn-ea"/>
                <a:cs typeface="+mn-cs"/>
              </a:defRPr>
            </a:lvl1pPr>
            <a:lvl2pPr marL="628650" indent="-171450" algn="l" rtl="0" eaLnBrk="0" fontAlgn="base" hangingPunct="0">
              <a:lnSpc>
                <a:spcPct val="90000"/>
              </a:lnSpc>
              <a:spcBef>
                <a:spcPts val="500"/>
              </a:spcBef>
              <a:spcAft>
                <a:spcPct val="0"/>
              </a:spcAft>
              <a:buFont typeface="Arial" panose="020B0604020202020204" pitchFamily="34" charset="0"/>
              <a:buChar char="•"/>
              <a:defRPr kern="1200">
                <a:solidFill>
                  <a:srgbClr val="767171"/>
                </a:solidFill>
                <a:latin typeface="+mn-lt"/>
                <a:ea typeface="+mn-ea"/>
                <a:cs typeface="+mn-cs"/>
              </a:defRPr>
            </a:lvl2pPr>
            <a:lvl3pPr marL="1085850" indent="-171450" algn="l" rtl="0" eaLnBrk="0" fontAlgn="base" hangingPunct="0">
              <a:lnSpc>
                <a:spcPct val="90000"/>
              </a:lnSpc>
              <a:spcBef>
                <a:spcPts val="500"/>
              </a:spcBef>
              <a:spcAft>
                <a:spcPct val="0"/>
              </a:spcAft>
              <a:buFont typeface="Calibri" panose="020F0502020204030204" pitchFamily="34" charset="0"/>
              <a:buChar char="₋"/>
              <a:defRPr sz="1600" kern="1200">
                <a:solidFill>
                  <a:srgbClr val="767171"/>
                </a:solidFill>
                <a:latin typeface="+mn-lt"/>
                <a:ea typeface="+mn-ea"/>
                <a:cs typeface="+mn-cs"/>
              </a:defRPr>
            </a:lvl3pPr>
            <a:lvl4pPr marL="1371600" algn="l" rtl="0" eaLnBrk="0" fontAlgn="base" hangingPunct="0">
              <a:lnSpc>
                <a:spcPct val="90000"/>
              </a:lnSpc>
              <a:spcBef>
                <a:spcPts val="500"/>
              </a:spcBef>
              <a:spcAft>
                <a:spcPct val="0"/>
              </a:spcAft>
              <a:defRPr sz="1200" kern="1200">
                <a:solidFill>
                  <a:srgbClr val="404040"/>
                </a:solidFill>
                <a:latin typeface="+mn-lt"/>
                <a:ea typeface="+mn-ea"/>
                <a:cs typeface="+mn-cs"/>
              </a:defRPr>
            </a:lvl4pPr>
            <a:lvl5pPr marL="1828800" algn="l" rtl="0" eaLnBrk="0" fontAlgn="base" hangingPunct="0">
              <a:lnSpc>
                <a:spcPct val="90000"/>
              </a:lnSpc>
              <a:spcBef>
                <a:spcPts val="500"/>
              </a:spcBef>
              <a:spcAft>
                <a:spcPct val="0"/>
              </a:spcAft>
              <a:defRPr sz="12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eaLnBrk="1" hangingPunct="1">
              <a:lnSpc>
                <a:spcPct val="100000"/>
              </a:lnSpc>
              <a:spcBef>
                <a:spcPct val="0"/>
              </a:spcBef>
            </a:pPr>
            <a:r>
              <a:rPr lang="fr-FR" cap="all" dirty="0">
                <a:solidFill>
                  <a:schemeClr val="bg1"/>
                </a:solidFill>
                <a:latin typeface="+mj-lt"/>
                <a:ea typeface="+mj-ea"/>
                <a:cs typeface="+mj-cs"/>
              </a:rPr>
              <a:t>Ce que dit la loi : un GHT à 2 jambes </a:t>
            </a:r>
          </a:p>
          <a:p>
            <a:endParaRPr lang="fr-FR" sz="1800" b="0" dirty="0" smtClean="0">
              <a:solidFill>
                <a:srgbClr val="C00000"/>
              </a:solidFill>
            </a:endParaRPr>
          </a:p>
        </p:txBody>
      </p:sp>
      <p:sp>
        <p:nvSpPr>
          <p:cNvPr id="34" name="Rectangle à coins arrondis 33"/>
          <p:cNvSpPr/>
          <p:nvPr/>
        </p:nvSpPr>
        <p:spPr>
          <a:xfrm>
            <a:off x="394708" y="1393972"/>
            <a:ext cx="8535282" cy="40121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chemeClr val="tx1"/>
                </a:solidFill>
              </a:rPr>
              <a:t>1 - Le projet médical partagé</a:t>
            </a:r>
            <a:endParaRPr lang="fr-FR" sz="2200" b="1" dirty="0">
              <a:solidFill>
                <a:schemeClr val="tx1"/>
              </a:solidFill>
            </a:endParaRPr>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092791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pPr>
              <a:defRPr/>
            </a:pPr>
            <a:fld id="{0F33B904-E67A-463D-B917-5EF87FED6E29}" type="slidenum">
              <a:rPr lang="fr-FR" smtClean="0"/>
              <a:pPr>
                <a:defRPr/>
              </a:pPr>
              <a:t>14</a:t>
            </a:fld>
            <a:endParaRPr lang="fr-FR" dirty="0"/>
          </a:p>
        </p:txBody>
      </p:sp>
      <p:sp>
        <p:nvSpPr>
          <p:cNvPr id="7" name="Titre 1"/>
          <p:cNvSpPr txBox="1">
            <a:spLocks/>
          </p:cNvSpPr>
          <p:nvPr/>
        </p:nvSpPr>
        <p:spPr>
          <a:xfrm>
            <a:off x="97277" y="215434"/>
            <a:ext cx="8704267" cy="647208"/>
          </a:xfrm>
          <a:prstGeom prst="rect">
            <a:avLst/>
          </a:prstGeom>
          <a:noFill/>
        </p:spPr>
        <p:txBody>
          <a:bodyPr/>
          <a:lstStyle/>
          <a:p>
            <a:pPr marL="0" marR="0" lvl="0" indent="0" defTabSz="685800" fontAlgn="base">
              <a:spcBef>
                <a:spcPct val="0"/>
              </a:spcBef>
              <a:spcAft>
                <a:spcPct val="0"/>
              </a:spcAft>
              <a:buClrTx/>
              <a:buSzTx/>
              <a:tabLst/>
              <a:defRPr/>
            </a:pPr>
            <a:r>
              <a:rPr lang="fr-FR" sz="2000" b="1" cap="all" dirty="0">
                <a:solidFill>
                  <a:schemeClr val="bg1"/>
                </a:solidFill>
                <a:latin typeface="+mj-lt"/>
                <a:ea typeface="+mj-ea"/>
                <a:cs typeface="+mj-cs"/>
              </a:rPr>
              <a:t>Le projet médical partagé (PMP)</a:t>
            </a:r>
          </a:p>
          <a:p>
            <a:pPr marL="0" marR="0" lvl="0" indent="0" defTabSz="685800" fontAlgn="base">
              <a:spcBef>
                <a:spcPct val="0"/>
              </a:spcBef>
              <a:spcAft>
                <a:spcPct val="0"/>
              </a:spcAft>
              <a:buClrTx/>
              <a:buSzTx/>
              <a:tabLst/>
              <a:defRPr/>
            </a:pPr>
            <a:r>
              <a:rPr lang="fr-FR" sz="2000" i="1" cap="all" dirty="0">
                <a:solidFill>
                  <a:schemeClr val="bg1"/>
                </a:solidFill>
                <a:latin typeface="+mj-lt"/>
                <a:ea typeface="+mj-ea"/>
                <a:cs typeface="+mj-cs"/>
              </a:rPr>
              <a:t>Art. R. 6132-3 CSP</a:t>
            </a:r>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pic>
        <p:nvPicPr>
          <p:cNvPr id="8" name="Image 7"/>
          <p:cNvPicPr>
            <a:picLocks noChangeAspect="1"/>
          </p:cNvPicPr>
          <p:nvPr/>
        </p:nvPicPr>
        <p:blipFill>
          <a:blip r:embed="rId2"/>
          <a:stretch>
            <a:fillRect/>
          </a:stretch>
        </p:blipFill>
        <p:spPr>
          <a:xfrm>
            <a:off x="199835" y="1073775"/>
            <a:ext cx="6794906" cy="5442108"/>
          </a:xfrm>
          <a:prstGeom prst="rect">
            <a:avLst/>
          </a:prstGeom>
        </p:spPr>
      </p:pic>
      <p:sp>
        <p:nvSpPr>
          <p:cNvPr id="9" name="Rectangle 3"/>
          <p:cNvSpPr txBox="1">
            <a:spLocks noChangeArrowheads="1"/>
          </p:cNvSpPr>
          <p:nvPr/>
        </p:nvSpPr>
        <p:spPr>
          <a:xfrm>
            <a:off x="6951862" y="5486401"/>
            <a:ext cx="1937801" cy="965728"/>
          </a:xfrm>
          <a:prstGeom prst="rect">
            <a:avLst/>
          </a:prstGeom>
          <a:solidFill>
            <a:schemeClr val="bg1"/>
          </a:solidFill>
        </p:spPr>
        <p:txBody>
          <a:bodyPr>
            <a:normAutofit fontScale="62500" lnSpcReduction="20000"/>
          </a:bodyPr>
          <a:lstStyle>
            <a:lvl1pPr marL="0" indent="0" algn="l" defTabSz="685800" rtl="0" eaLnBrk="1" latinLnBrk="0" hangingPunct="1">
              <a:lnSpc>
                <a:spcPct val="90000"/>
              </a:lnSpc>
              <a:spcBef>
                <a:spcPts val="750"/>
              </a:spcBef>
              <a:buFontTx/>
              <a:buNone/>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Wingdings" panose="05000000000000000000" pitchFamily="2" charset="2"/>
              <a:buChar char="§"/>
              <a:defRPr sz="240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24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Calibri" panose="020F0502020204030204" pitchFamily="34" charset="0"/>
              <a:buChar char="‒"/>
              <a:defRPr sz="2400" kern="1200"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Calibri" panose="020F050202020403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spcBef>
                <a:spcPts val="0"/>
              </a:spcBef>
            </a:pPr>
            <a:r>
              <a:rPr lang="fr-FR" sz="1800" i="1" dirty="0" smtClean="0"/>
              <a:t>Guide ANAP, Elaborer un projet médical partagé de GHT, octobre 2016, </a:t>
            </a:r>
            <a:r>
              <a:rPr lang="fr-FR" sz="1800" i="1" dirty="0" smtClean="0">
                <a:hlinkClick r:id="rId3"/>
              </a:rPr>
              <a:t>www.anap.fr</a:t>
            </a:r>
            <a:r>
              <a:rPr lang="fr-FR" sz="1800" i="1" dirty="0" smtClean="0"/>
              <a:t> </a:t>
            </a:r>
          </a:p>
        </p:txBody>
      </p:sp>
    </p:spTree>
    <p:extLst>
      <p:ext uri="{BB962C8B-B14F-4D97-AF65-F5344CB8AC3E}">
        <p14:creationId xmlns:p14="http://schemas.microsoft.com/office/powerpoint/2010/main" val="4019711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97277" y="215434"/>
            <a:ext cx="8704267" cy="647208"/>
          </a:xfrm>
          <a:prstGeom prst="rect">
            <a:avLst/>
          </a:prstGeom>
          <a:noFill/>
        </p:spPr>
        <p:txBody>
          <a:bodyPr/>
          <a:lstStyle/>
          <a:p>
            <a:pPr defTabSz="685800" fontAlgn="base">
              <a:lnSpc>
                <a:spcPct val="100000"/>
              </a:lnSpc>
              <a:spcBef>
                <a:spcPct val="0"/>
              </a:spcBef>
              <a:spcAft>
                <a:spcPct val="0"/>
              </a:spcAft>
              <a:buFontTx/>
              <a:buNone/>
              <a:defRPr/>
            </a:pPr>
            <a:r>
              <a:rPr lang="fr-FR" sz="2000" b="1" cap="all" dirty="0">
                <a:solidFill>
                  <a:schemeClr val="bg1"/>
                </a:solidFill>
                <a:latin typeface="+mj-lt"/>
                <a:ea typeface="+mj-ea"/>
                <a:cs typeface="+mj-cs"/>
              </a:rPr>
              <a:t>Le projet médical partagé (PMP)</a:t>
            </a:r>
          </a:p>
          <a:p>
            <a:pPr defTabSz="685800" fontAlgn="base">
              <a:lnSpc>
                <a:spcPct val="100000"/>
              </a:lnSpc>
              <a:spcBef>
                <a:spcPct val="0"/>
              </a:spcBef>
              <a:spcAft>
                <a:spcPct val="0"/>
              </a:spcAft>
              <a:buFontTx/>
              <a:buNone/>
              <a:defRPr/>
            </a:pPr>
            <a:r>
              <a:rPr lang="fr-FR" sz="2000" i="1" cap="all" dirty="0">
                <a:solidFill>
                  <a:schemeClr val="bg1"/>
                </a:solidFill>
                <a:latin typeface="+mj-lt"/>
                <a:ea typeface="+mj-ea"/>
                <a:cs typeface="+mj-cs"/>
              </a:rPr>
              <a:t>Art. R. 6132-3 CSP</a:t>
            </a:r>
          </a:p>
        </p:txBody>
      </p:sp>
      <p:sp>
        <p:nvSpPr>
          <p:cNvPr id="4" name="ZoneTexte 3"/>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graphicFrame>
        <p:nvGraphicFramePr>
          <p:cNvPr id="6" name="Diagramme 5"/>
          <p:cNvGraphicFramePr/>
          <p:nvPr>
            <p:extLst>
              <p:ext uri="{D42A27DB-BD31-4B8C-83A1-F6EECF244321}">
                <p14:modId xmlns:p14="http://schemas.microsoft.com/office/powerpoint/2010/main" val="114071493"/>
              </p:ext>
            </p:extLst>
          </p:nvPr>
        </p:nvGraphicFramePr>
        <p:xfrm>
          <a:off x="429103" y="1453351"/>
          <a:ext cx="8339448" cy="4995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5752848" y="1463710"/>
            <a:ext cx="2040746" cy="369332"/>
          </a:xfrm>
          <a:prstGeom prst="rect">
            <a:avLst/>
          </a:prstGeom>
          <a:noFill/>
        </p:spPr>
        <p:txBody>
          <a:bodyPr wrap="square" rtlCol="0">
            <a:spAutoFit/>
          </a:bodyPr>
          <a:lstStyle/>
          <a:p>
            <a:r>
              <a:rPr lang="fr-FR" dirty="0" smtClean="0"/>
              <a:t>Ex. Réa CH OLORON</a:t>
            </a:r>
            <a:endParaRPr lang="fr-FR" dirty="0"/>
          </a:p>
        </p:txBody>
      </p:sp>
      <p:sp>
        <p:nvSpPr>
          <p:cNvPr id="9" name="ZoneTexte 8"/>
          <p:cNvSpPr txBox="1"/>
          <p:nvPr/>
        </p:nvSpPr>
        <p:spPr>
          <a:xfrm>
            <a:off x="6292289" y="4609343"/>
            <a:ext cx="2773477" cy="646331"/>
          </a:xfrm>
          <a:prstGeom prst="rect">
            <a:avLst/>
          </a:prstGeom>
          <a:noFill/>
        </p:spPr>
        <p:txBody>
          <a:bodyPr wrap="square" rtlCol="0">
            <a:spAutoFit/>
          </a:bodyPr>
          <a:lstStyle/>
          <a:p>
            <a:r>
              <a:rPr lang="fr-FR" dirty="0" smtClean="0"/>
              <a:t>Ex. Radiothérapie/</a:t>
            </a:r>
          </a:p>
          <a:p>
            <a:r>
              <a:rPr lang="fr-FR" dirty="0" smtClean="0"/>
              <a:t>Cancérologie CH ANNECY</a:t>
            </a:r>
            <a:endParaRPr lang="fr-FR" dirty="0"/>
          </a:p>
        </p:txBody>
      </p:sp>
      <p:sp>
        <p:nvSpPr>
          <p:cNvPr id="10" name="ZoneTexte 9"/>
          <p:cNvSpPr txBox="1"/>
          <p:nvPr/>
        </p:nvSpPr>
        <p:spPr>
          <a:xfrm>
            <a:off x="1350405" y="5639809"/>
            <a:ext cx="2235535" cy="646331"/>
          </a:xfrm>
          <a:prstGeom prst="rect">
            <a:avLst/>
          </a:prstGeom>
          <a:noFill/>
        </p:spPr>
        <p:txBody>
          <a:bodyPr wrap="square" rtlCol="0">
            <a:spAutoFit/>
          </a:bodyPr>
          <a:lstStyle/>
          <a:p>
            <a:r>
              <a:rPr lang="fr-FR" dirty="0" smtClean="0"/>
              <a:t>Ex. CH </a:t>
            </a:r>
            <a:r>
              <a:rPr lang="fr-FR" dirty="0" err="1" smtClean="0"/>
              <a:t>H.Mondor</a:t>
            </a:r>
            <a:r>
              <a:rPr lang="fr-FR" dirty="0" smtClean="0"/>
              <a:t> // </a:t>
            </a:r>
          </a:p>
          <a:p>
            <a:r>
              <a:rPr lang="fr-FR" dirty="0" smtClean="0"/>
              <a:t>GHT CHIC CRETEIL</a:t>
            </a:r>
            <a:endParaRPr lang="fr-FR" dirty="0"/>
          </a:p>
        </p:txBody>
      </p:sp>
      <p:sp>
        <p:nvSpPr>
          <p:cNvPr id="11" name="ZoneTexte 10"/>
          <p:cNvSpPr txBox="1"/>
          <p:nvPr/>
        </p:nvSpPr>
        <p:spPr>
          <a:xfrm>
            <a:off x="232296" y="2496937"/>
            <a:ext cx="2773477" cy="646331"/>
          </a:xfrm>
          <a:prstGeom prst="rect">
            <a:avLst/>
          </a:prstGeom>
          <a:noFill/>
        </p:spPr>
        <p:txBody>
          <a:bodyPr wrap="square" rtlCol="0">
            <a:spAutoFit/>
          </a:bodyPr>
          <a:lstStyle/>
          <a:p>
            <a:r>
              <a:rPr lang="fr-FR" dirty="0" smtClean="0"/>
              <a:t>Ex. GHT Hainaut Cambrésis</a:t>
            </a:r>
          </a:p>
          <a:p>
            <a:r>
              <a:rPr lang="fr-FR" dirty="0" smtClean="0"/>
              <a:t>PIH obstétrique</a:t>
            </a:r>
            <a:endParaRPr lang="fr-FR" dirty="0"/>
          </a:p>
        </p:txBody>
      </p:sp>
    </p:spTree>
    <p:extLst>
      <p:ext uri="{BB962C8B-B14F-4D97-AF65-F5344CB8AC3E}">
        <p14:creationId xmlns:p14="http://schemas.microsoft.com/office/powerpoint/2010/main" val="1499489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9537" y="4969118"/>
            <a:ext cx="2000228" cy="465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DIM de territoire</a:t>
            </a:r>
            <a:endParaRPr lang="fr-FR" b="1" dirty="0">
              <a:solidFill>
                <a:schemeClr val="tx1"/>
              </a:solidFill>
            </a:endParaRPr>
          </a:p>
        </p:txBody>
      </p:sp>
      <p:sp>
        <p:nvSpPr>
          <p:cNvPr id="7" name="Rectangle 6"/>
          <p:cNvSpPr/>
          <p:nvPr/>
        </p:nvSpPr>
        <p:spPr>
          <a:xfrm>
            <a:off x="783971" y="5321434"/>
            <a:ext cx="2146800"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u="sng" dirty="0" smtClean="0">
                <a:solidFill>
                  <a:schemeClr val="tx1"/>
                </a:solidFill>
              </a:rPr>
              <a:t>Fonction achats</a:t>
            </a:r>
            <a:endParaRPr lang="fr-FR" b="1" u="sng" dirty="0">
              <a:solidFill>
                <a:schemeClr val="tx1"/>
              </a:solidFill>
            </a:endParaRPr>
          </a:p>
        </p:txBody>
      </p:sp>
      <p:sp>
        <p:nvSpPr>
          <p:cNvPr id="9" name="Rectangle 8"/>
          <p:cNvSpPr/>
          <p:nvPr/>
        </p:nvSpPr>
        <p:spPr>
          <a:xfrm>
            <a:off x="775120" y="6012909"/>
            <a:ext cx="2576563" cy="569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u="sng" dirty="0" smtClean="0">
                <a:solidFill>
                  <a:schemeClr val="tx1"/>
                </a:solidFill>
              </a:rPr>
              <a:t>Coordination des écoles / plans de formation et DPC</a:t>
            </a:r>
            <a:endParaRPr lang="fr-FR" b="1" u="sng" dirty="0">
              <a:solidFill>
                <a:schemeClr val="tx1"/>
              </a:solidFill>
            </a:endParaRPr>
          </a:p>
        </p:txBody>
      </p:sp>
      <p:sp>
        <p:nvSpPr>
          <p:cNvPr id="11" name="Rectangle 10"/>
          <p:cNvSpPr/>
          <p:nvPr/>
        </p:nvSpPr>
        <p:spPr>
          <a:xfrm>
            <a:off x="4341463" y="5970486"/>
            <a:ext cx="1273954"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Imagerie</a:t>
            </a:r>
            <a:endParaRPr lang="fr-FR" b="1" dirty="0">
              <a:solidFill>
                <a:schemeClr val="tx1"/>
              </a:solidFill>
            </a:endParaRPr>
          </a:p>
        </p:txBody>
      </p:sp>
      <p:sp>
        <p:nvSpPr>
          <p:cNvPr id="13" name="Rectangle 12"/>
          <p:cNvSpPr/>
          <p:nvPr/>
        </p:nvSpPr>
        <p:spPr>
          <a:xfrm>
            <a:off x="4326472" y="4627691"/>
            <a:ext cx="1459407"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a:t>
            </a:r>
            <a:r>
              <a:rPr lang="fr-FR" b="1" dirty="0" smtClean="0">
                <a:solidFill>
                  <a:schemeClr val="tx1"/>
                </a:solidFill>
              </a:rPr>
              <a:t>harmacie</a:t>
            </a:r>
            <a:endParaRPr lang="fr-FR" b="1" dirty="0">
              <a:solidFill>
                <a:schemeClr val="tx1"/>
              </a:solidFill>
            </a:endParaRPr>
          </a:p>
        </p:txBody>
      </p:sp>
      <p:sp>
        <p:nvSpPr>
          <p:cNvPr id="16" name="Rectangle 15"/>
          <p:cNvSpPr/>
          <p:nvPr/>
        </p:nvSpPr>
        <p:spPr>
          <a:xfrm>
            <a:off x="4353186" y="5276718"/>
            <a:ext cx="1107677"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Biologie</a:t>
            </a:r>
            <a:endParaRPr lang="fr-FR" b="1" dirty="0">
              <a:solidFill>
                <a:schemeClr val="tx1"/>
              </a:solidFill>
            </a:endParaRPr>
          </a:p>
        </p:txBody>
      </p:sp>
      <p:sp>
        <p:nvSpPr>
          <p:cNvPr id="18" name="Rectangle 17"/>
          <p:cNvSpPr/>
          <p:nvPr/>
        </p:nvSpPr>
        <p:spPr>
          <a:xfrm>
            <a:off x="6940062" y="6011495"/>
            <a:ext cx="2450179"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Fonctions logistiques, administratives…</a:t>
            </a:r>
            <a:endParaRPr lang="fr-FR" b="1" dirty="0">
              <a:solidFill>
                <a:schemeClr val="tx1"/>
              </a:solidFill>
            </a:endParaRPr>
          </a:p>
        </p:txBody>
      </p:sp>
      <p:sp>
        <p:nvSpPr>
          <p:cNvPr id="20" name="Rectangle 19"/>
          <p:cNvSpPr/>
          <p:nvPr/>
        </p:nvSpPr>
        <p:spPr>
          <a:xfrm>
            <a:off x="6947906" y="4558796"/>
            <a:ext cx="2174631" cy="1269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Equipes médicales communes/pôles </a:t>
            </a:r>
            <a:r>
              <a:rPr lang="fr-FR" b="1" dirty="0" err="1" smtClean="0">
                <a:solidFill>
                  <a:schemeClr val="tx1"/>
                </a:solidFill>
              </a:rPr>
              <a:t>inter-Ets</a:t>
            </a:r>
            <a:endParaRPr lang="fr-FR" b="1" dirty="0">
              <a:solidFill>
                <a:schemeClr val="tx1"/>
              </a:solidFill>
            </a:endParaRPr>
          </a:p>
        </p:txBody>
      </p:sp>
      <p:sp>
        <p:nvSpPr>
          <p:cNvPr id="22" name="Rectangle 21"/>
          <p:cNvSpPr/>
          <p:nvPr/>
        </p:nvSpPr>
        <p:spPr>
          <a:xfrm>
            <a:off x="789765" y="4386812"/>
            <a:ext cx="1621143"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SIH convergent</a:t>
            </a:r>
            <a:endParaRPr lang="fr-FR" b="1" dirty="0">
              <a:solidFill>
                <a:schemeClr val="tx1"/>
              </a:solidFill>
            </a:endParaRPr>
          </a:p>
        </p:txBody>
      </p:sp>
      <p:sp>
        <p:nvSpPr>
          <p:cNvPr id="23" name="Flèche droite 22"/>
          <p:cNvSpPr/>
          <p:nvPr/>
        </p:nvSpPr>
        <p:spPr>
          <a:xfrm>
            <a:off x="280266" y="4558796"/>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293432" y="1037344"/>
            <a:ext cx="8535282" cy="41365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chemeClr val="tx1"/>
                </a:solidFill>
              </a:rPr>
              <a:t>2 - Les mutualisations</a:t>
            </a:r>
            <a:endParaRPr lang="fr-FR" sz="2200" b="1" dirty="0">
              <a:solidFill>
                <a:schemeClr val="tx1"/>
              </a:solidFill>
            </a:endParaRPr>
          </a:p>
        </p:txBody>
      </p:sp>
      <p:sp>
        <p:nvSpPr>
          <p:cNvPr id="27" name="Rectangle à coins arrondis 26"/>
          <p:cNvSpPr/>
          <p:nvPr/>
        </p:nvSpPr>
        <p:spPr>
          <a:xfrm>
            <a:off x="88425" y="2600033"/>
            <a:ext cx="3579779" cy="171422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Fonctions</a:t>
            </a:r>
          </a:p>
          <a:p>
            <a:pPr algn="ctr"/>
            <a:r>
              <a:rPr lang="fr-FR" b="1" dirty="0" smtClean="0">
                <a:solidFill>
                  <a:schemeClr val="tx1"/>
                </a:solidFill>
              </a:rPr>
              <a:t>obligatoirement assurées </a:t>
            </a:r>
            <a:r>
              <a:rPr lang="fr-FR" b="1" dirty="0">
                <a:solidFill>
                  <a:schemeClr val="tx1"/>
                </a:solidFill>
              </a:rPr>
              <a:t>par l’établissement support</a:t>
            </a:r>
          </a:p>
          <a:p>
            <a:pPr algn="ctr"/>
            <a:r>
              <a:rPr lang="fr-FR" b="1" dirty="0" smtClean="0">
                <a:solidFill>
                  <a:schemeClr val="tx1"/>
                </a:solidFill>
              </a:rPr>
              <a:t>« pour le compte » des établissements parties</a:t>
            </a:r>
            <a:endParaRPr lang="fr-FR" b="1" dirty="0">
              <a:solidFill>
                <a:schemeClr val="tx1"/>
              </a:solidFill>
            </a:endParaRPr>
          </a:p>
        </p:txBody>
      </p:sp>
      <p:sp>
        <p:nvSpPr>
          <p:cNvPr id="28" name="Rectangle à coins arrondis 27"/>
          <p:cNvSpPr/>
          <p:nvPr/>
        </p:nvSpPr>
        <p:spPr>
          <a:xfrm>
            <a:off x="3736438" y="2623522"/>
            <a:ext cx="2625450" cy="172530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chemeClr val="tx1"/>
                </a:solidFill>
              </a:rPr>
              <a:t>Fonctions obligatoirement « organisées en commun »</a:t>
            </a:r>
            <a:endParaRPr lang="fr-FR" sz="2200" b="1" dirty="0">
              <a:solidFill>
                <a:schemeClr val="tx1"/>
              </a:solidFill>
            </a:endParaRPr>
          </a:p>
        </p:txBody>
      </p:sp>
      <p:sp>
        <p:nvSpPr>
          <p:cNvPr id="29" name="Rectangle à coins arrondis 28"/>
          <p:cNvSpPr/>
          <p:nvPr/>
        </p:nvSpPr>
        <p:spPr>
          <a:xfrm>
            <a:off x="6421273" y="2629556"/>
            <a:ext cx="2573570" cy="171323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chemeClr val="tx1"/>
                </a:solidFill>
              </a:rPr>
              <a:t>Fonctions mutualisées facultatives</a:t>
            </a:r>
            <a:endParaRPr lang="fr-FR" sz="2200" b="1" dirty="0">
              <a:solidFill>
                <a:schemeClr val="tx1"/>
              </a:solidFill>
            </a:endParaRPr>
          </a:p>
        </p:txBody>
      </p:sp>
      <p:cxnSp>
        <p:nvCxnSpPr>
          <p:cNvPr id="6" name="Connecteur droit avec flèche 5"/>
          <p:cNvCxnSpPr/>
          <p:nvPr/>
        </p:nvCxnSpPr>
        <p:spPr>
          <a:xfrm>
            <a:off x="4822774" y="1450997"/>
            <a:ext cx="2375" cy="1125715"/>
          </a:xfrm>
          <a:prstGeom prst="straightConnector1">
            <a:avLst/>
          </a:prstGeom>
          <a:ln w="98425">
            <a:solidFill>
              <a:srgbClr val="002C77"/>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1485089" y="1740941"/>
            <a:ext cx="6235" cy="805821"/>
          </a:xfrm>
          <a:prstGeom prst="straightConnector1">
            <a:avLst/>
          </a:prstGeom>
          <a:ln w="98425">
            <a:solidFill>
              <a:srgbClr val="002C77"/>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7746381" y="1710557"/>
            <a:ext cx="0" cy="889476"/>
          </a:xfrm>
          <a:prstGeom prst="straightConnector1">
            <a:avLst/>
          </a:prstGeom>
          <a:ln w="98425">
            <a:solidFill>
              <a:srgbClr val="002C7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V="1">
            <a:off x="1435892" y="1710557"/>
            <a:ext cx="6348951" cy="30384"/>
          </a:xfrm>
          <a:prstGeom prst="straightConnector1">
            <a:avLst/>
          </a:prstGeom>
          <a:ln w="98425">
            <a:solidFill>
              <a:srgbClr val="002C77"/>
            </a:solidFill>
            <a:tailEnd type="none"/>
          </a:ln>
        </p:spPr>
        <p:style>
          <a:lnRef idx="1">
            <a:schemeClr val="accent1"/>
          </a:lnRef>
          <a:fillRef idx="0">
            <a:schemeClr val="accent1"/>
          </a:fillRef>
          <a:effectRef idx="0">
            <a:schemeClr val="accent1"/>
          </a:effectRef>
          <a:fontRef idx="minor">
            <a:schemeClr val="tx1"/>
          </a:fontRef>
        </p:style>
      </p:cxnSp>
      <p:sp>
        <p:nvSpPr>
          <p:cNvPr id="43" name="Espace réservé du texte 2"/>
          <p:cNvSpPr txBox="1">
            <a:spLocks/>
          </p:cNvSpPr>
          <p:nvPr/>
        </p:nvSpPr>
        <p:spPr>
          <a:xfrm>
            <a:off x="90881" y="238420"/>
            <a:ext cx="8737833" cy="615164"/>
          </a:xfrm>
          <a:prstGeom prst="rect">
            <a:avLst/>
          </a:prstGeom>
          <a:noFill/>
        </p:spPr>
        <p:txBody>
          <a:bodyPr>
            <a:noAutofit/>
          </a:bodyPr>
          <a:lstStyle>
            <a:lvl1pPr algn="l" rtl="0" eaLnBrk="0" fontAlgn="base" hangingPunct="0">
              <a:lnSpc>
                <a:spcPct val="90000"/>
              </a:lnSpc>
              <a:spcBef>
                <a:spcPts val="1000"/>
              </a:spcBef>
              <a:spcAft>
                <a:spcPct val="0"/>
              </a:spcAft>
              <a:defRPr sz="2000" b="1" kern="1200">
                <a:solidFill>
                  <a:srgbClr val="222A35"/>
                </a:solidFill>
                <a:latin typeface="+mn-lt"/>
                <a:ea typeface="+mn-ea"/>
                <a:cs typeface="+mn-cs"/>
              </a:defRPr>
            </a:lvl1pPr>
            <a:lvl2pPr marL="628650" indent="-171450" algn="l" rtl="0" eaLnBrk="0" fontAlgn="base" hangingPunct="0">
              <a:lnSpc>
                <a:spcPct val="90000"/>
              </a:lnSpc>
              <a:spcBef>
                <a:spcPts val="500"/>
              </a:spcBef>
              <a:spcAft>
                <a:spcPct val="0"/>
              </a:spcAft>
              <a:buFont typeface="Arial" panose="020B0604020202020204" pitchFamily="34" charset="0"/>
              <a:buChar char="•"/>
              <a:defRPr kern="1200">
                <a:solidFill>
                  <a:srgbClr val="767171"/>
                </a:solidFill>
                <a:latin typeface="+mn-lt"/>
                <a:ea typeface="+mn-ea"/>
                <a:cs typeface="+mn-cs"/>
              </a:defRPr>
            </a:lvl2pPr>
            <a:lvl3pPr marL="1085850" indent="-171450" algn="l" rtl="0" eaLnBrk="0" fontAlgn="base" hangingPunct="0">
              <a:lnSpc>
                <a:spcPct val="90000"/>
              </a:lnSpc>
              <a:spcBef>
                <a:spcPts val="500"/>
              </a:spcBef>
              <a:spcAft>
                <a:spcPct val="0"/>
              </a:spcAft>
              <a:buFont typeface="Calibri" panose="020F0502020204030204" pitchFamily="34" charset="0"/>
              <a:buChar char="₋"/>
              <a:defRPr sz="1600" kern="1200">
                <a:solidFill>
                  <a:srgbClr val="767171"/>
                </a:solidFill>
                <a:latin typeface="+mn-lt"/>
                <a:ea typeface="+mn-ea"/>
                <a:cs typeface="+mn-cs"/>
              </a:defRPr>
            </a:lvl3pPr>
            <a:lvl4pPr marL="1371600" algn="l" rtl="0" eaLnBrk="0" fontAlgn="base" hangingPunct="0">
              <a:lnSpc>
                <a:spcPct val="90000"/>
              </a:lnSpc>
              <a:spcBef>
                <a:spcPts val="500"/>
              </a:spcBef>
              <a:spcAft>
                <a:spcPct val="0"/>
              </a:spcAft>
              <a:defRPr sz="1200" kern="1200">
                <a:solidFill>
                  <a:srgbClr val="404040"/>
                </a:solidFill>
                <a:latin typeface="+mn-lt"/>
                <a:ea typeface="+mn-ea"/>
                <a:cs typeface="+mn-cs"/>
              </a:defRPr>
            </a:lvl4pPr>
            <a:lvl5pPr marL="1828800" algn="l" rtl="0" eaLnBrk="0" fontAlgn="base" hangingPunct="0">
              <a:lnSpc>
                <a:spcPct val="90000"/>
              </a:lnSpc>
              <a:spcBef>
                <a:spcPts val="500"/>
              </a:spcBef>
              <a:spcAft>
                <a:spcPct val="0"/>
              </a:spcAft>
              <a:defRPr sz="12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eaLnBrk="1" hangingPunct="1">
              <a:lnSpc>
                <a:spcPct val="100000"/>
              </a:lnSpc>
              <a:spcBef>
                <a:spcPct val="0"/>
              </a:spcBef>
              <a:defRPr/>
            </a:pPr>
            <a:r>
              <a:rPr lang="fr-FR" cap="all" dirty="0">
                <a:solidFill>
                  <a:schemeClr val="bg1"/>
                </a:solidFill>
                <a:latin typeface="+mj-lt"/>
                <a:ea typeface="+mj-ea"/>
                <a:cs typeface="+mj-cs"/>
              </a:rPr>
              <a:t>Les mutualisations</a:t>
            </a:r>
          </a:p>
          <a:p>
            <a:pPr defTabSz="685800" eaLnBrk="1" hangingPunct="1">
              <a:lnSpc>
                <a:spcPct val="100000"/>
              </a:lnSpc>
              <a:spcBef>
                <a:spcPct val="0"/>
              </a:spcBef>
              <a:defRPr/>
            </a:pPr>
            <a:r>
              <a:rPr lang="fr-FR" b="0" i="1" cap="all" dirty="0">
                <a:solidFill>
                  <a:schemeClr val="bg1"/>
                </a:solidFill>
                <a:latin typeface="+mj-lt"/>
                <a:ea typeface="+mj-ea"/>
                <a:cs typeface="+mj-cs"/>
              </a:rPr>
              <a:t>Art. L.6132-3 CSP</a:t>
            </a:r>
          </a:p>
          <a:p>
            <a:endParaRPr lang="fr-FR" sz="2400" b="0" dirty="0" smtClean="0">
              <a:solidFill>
                <a:srgbClr val="C00000"/>
              </a:solidFill>
            </a:endParaRPr>
          </a:p>
        </p:txBody>
      </p:sp>
      <p:sp>
        <p:nvSpPr>
          <p:cNvPr id="30" name="Flèche droite 29"/>
          <p:cNvSpPr/>
          <p:nvPr/>
        </p:nvSpPr>
        <p:spPr>
          <a:xfrm>
            <a:off x="280266" y="5104783"/>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droite 30"/>
          <p:cNvSpPr/>
          <p:nvPr/>
        </p:nvSpPr>
        <p:spPr>
          <a:xfrm>
            <a:off x="280265" y="5590780"/>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droite 33"/>
          <p:cNvSpPr/>
          <p:nvPr/>
        </p:nvSpPr>
        <p:spPr>
          <a:xfrm>
            <a:off x="280264" y="6162398"/>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droite 34"/>
          <p:cNvSpPr/>
          <p:nvPr/>
        </p:nvSpPr>
        <p:spPr>
          <a:xfrm>
            <a:off x="3877115" y="4843052"/>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droite 36"/>
          <p:cNvSpPr/>
          <p:nvPr/>
        </p:nvSpPr>
        <p:spPr>
          <a:xfrm>
            <a:off x="3895171" y="5432507"/>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droite 37"/>
          <p:cNvSpPr/>
          <p:nvPr/>
        </p:nvSpPr>
        <p:spPr>
          <a:xfrm>
            <a:off x="6457227" y="5072967"/>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droite 38"/>
          <p:cNvSpPr/>
          <p:nvPr/>
        </p:nvSpPr>
        <p:spPr>
          <a:xfrm>
            <a:off x="3933641" y="6187156"/>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lèche droite 39"/>
          <p:cNvSpPr/>
          <p:nvPr/>
        </p:nvSpPr>
        <p:spPr>
          <a:xfrm>
            <a:off x="6457227" y="6183479"/>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55789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avec flèche 16"/>
          <p:cNvCxnSpPr>
            <a:cxnSpLocks noChangeShapeType="1"/>
          </p:cNvCxnSpPr>
          <p:nvPr/>
        </p:nvCxnSpPr>
        <p:spPr bwMode="auto">
          <a:xfrm>
            <a:off x="505515" y="4469264"/>
            <a:ext cx="8280400" cy="1587"/>
          </a:xfrm>
          <a:prstGeom prst="straightConnector1">
            <a:avLst/>
          </a:prstGeom>
          <a:noFill/>
          <a:ln w="38100" algn="ctr">
            <a:solidFill>
              <a:schemeClr val="tx1"/>
            </a:solidFill>
            <a:round/>
            <a:headEnd type="none" w="sm" len="sm"/>
            <a:tailEnd type="triangle" w="lg" len="lg"/>
          </a:ln>
        </p:spPr>
      </p:cxnSp>
      <p:sp>
        <p:nvSpPr>
          <p:cNvPr id="18" name="Rectangle à coins arrondis 17"/>
          <p:cNvSpPr/>
          <p:nvPr/>
        </p:nvSpPr>
        <p:spPr bwMode="auto">
          <a:xfrm>
            <a:off x="2406502" y="2305445"/>
            <a:ext cx="1778087" cy="1781231"/>
          </a:xfrm>
          <a:prstGeom prst="roundRect">
            <a:avLst/>
          </a:prstGeom>
          <a:solidFill>
            <a:schemeClr val="bg1">
              <a:lumMod val="85000"/>
            </a:schemeClr>
          </a:solidFill>
          <a:ln w="12700" cap="flat" cmpd="sng" algn="ctr">
            <a:noFill/>
            <a:prstDash val="solid"/>
            <a:round/>
            <a:headEnd type="none" w="sm" len="sm"/>
            <a:tailEnd type="none" w="sm" len="sm"/>
          </a:ln>
          <a:effectLst/>
        </p:spPr>
        <p:txBody>
          <a:bodyPr wrap="none" anchor="ctr"/>
          <a:lstStyle/>
          <a:p>
            <a:pPr algn="ctr">
              <a:defRPr/>
            </a:pPr>
            <a:r>
              <a:rPr lang="fr-FR" sz="2000" b="1" dirty="0"/>
              <a:t>Mutualisation </a:t>
            </a:r>
          </a:p>
          <a:p>
            <a:pPr algn="ctr">
              <a:defRPr/>
            </a:pPr>
            <a:r>
              <a:rPr lang="fr-FR" sz="2000" b="1" dirty="0"/>
              <a:t>de moyens</a:t>
            </a:r>
          </a:p>
        </p:txBody>
      </p:sp>
      <p:sp>
        <p:nvSpPr>
          <p:cNvPr id="19" name="Rectangle à coins arrondis 18"/>
          <p:cNvSpPr/>
          <p:nvPr/>
        </p:nvSpPr>
        <p:spPr bwMode="auto">
          <a:xfrm>
            <a:off x="4645715" y="2295626"/>
            <a:ext cx="2016125" cy="1768825"/>
          </a:xfrm>
          <a:prstGeom prst="roundRect">
            <a:avLst/>
          </a:prstGeom>
          <a:solidFill>
            <a:schemeClr val="bg1">
              <a:lumMod val="75000"/>
            </a:schemeClr>
          </a:solidFill>
          <a:ln w="12700" cap="flat" cmpd="sng" algn="ctr">
            <a:noFill/>
            <a:prstDash val="solid"/>
            <a:round/>
            <a:headEnd type="none" w="sm" len="sm"/>
            <a:tailEnd type="none" w="sm" len="sm"/>
          </a:ln>
          <a:effectLst/>
        </p:spPr>
        <p:txBody>
          <a:bodyPr wrap="none" anchor="ctr"/>
          <a:lstStyle/>
          <a:p>
            <a:pPr algn="ctr">
              <a:defRPr/>
            </a:pPr>
            <a:r>
              <a:rPr lang="fr-FR" sz="2000" b="1" dirty="0" smtClean="0"/>
              <a:t>Intégration </a:t>
            </a:r>
          </a:p>
          <a:p>
            <a:pPr algn="ctr">
              <a:defRPr/>
            </a:pPr>
            <a:r>
              <a:rPr lang="fr-FR" sz="2000" b="1" dirty="0" smtClean="0"/>
              <a:t>des activités/</a:t>
            </a:r>
          </a:p>
          <a:p>
            <a:pPr algn="ctr">
              <a:defRPr/>
            </a:pPr>
            <a:r>
              <a:rPr lang="fr-FR" sz="2000" b="1" dirty="0" smtClean="0"/>
              <a:t>Réorganisation</a:t>
            </a:r>
            <a:endParaRPr lang="fr-FR" sz="2000" b="1" dirty="0"/>
          </a:p>
        </p:txBody>
      </p:sp>
      <p:sp>
        <p:nvSpPr>
          <p:cNvPr id="20" name="Rectangle à coins arrondis 19"/>
          <p:cNvSpPr/>
          <p:nvPr/>
        </p:nvSpPr>
        <p:spPr bwMode="auto">
          <a:xfrm>
            <a:off x="7490515" y="2305445"/>
            <a:ext cx="1439863" cy="1759006"/>
          </a:xfrm>
          <a:prstGeom prst="roundRect">
            <a:avLst/>
          </a:prstGeom>
          <a:solidFill>
            <a:schemeClr val="bg1">
              <a:lumMod val="65000"/>
            </a:schemeClr>
          </a:solidFill>
          <a:ln w="12700" cap="flat" cmpd="sng" algn="ctr">
            <a:noFill/>
            <a:prstDash val="solid"/>
            <a:round/>
            <a:headEnd type="none" w="sm" len="sm"/>
            <a:tailEnd type="none" w="sm" len="sm"/>
          </a:ln>
          <a:effectLst/>
        </p:spPr>
        <p:txBody>
          <a:bodyPr wrap="none" anchor="ctr"/>
          <a:lstStyle/>
          <a:p>
            <a:pPr algn="ctr">
              <a:defRPr/>
            </a:pPr>
            <a:r>
              <a:rPr lang="fr-FR" sz="2000" b="1" dirty="0" smtClean="0">
                <a:solidFill>
                  <a:schemeClr val="bg1"/>
                </a:solidFill>
              </a:rPr>
              <a:t>Fusion ?</a:t>
            </a:r>
            <a:endParaRPr lang="fr-FR" sz="2000" b="1" dirty="0">
              <a:solidFill>
                <a:schemeClr val="bg1"/>
              </a:solidFill>
            </a:endParaRPr>
          </a:p>
        </p:txBody>
      </p:sp>
      <p:cxnSp>
        <p:nvCxnSpPr>
          <p:cNvPr id="21" name="Connecteur droit 20"/>
          <p:cNvCxnSpPr>
            <a:cxnSpLocks noChangeShapeType="1"/>
          </p:cNvCxnSpPr>
          <p:nvPr/>
        </p:nvCxnSpPr>
        <p:spPr bwMode="auto">
          <a:xfrm rot="5400000">
            <a:off x="757133" y="4289083"/>
            <a:ext cx="360363" cy="0"/>
          </a:xfrm>
          <a:prstGeom prst="line">
            <a:avLst/>
          </a:prstGeom>
          <a:noFill/>
          <a:ln w="41275" algn="ctr">
            <a:solidFill>
              <a:schemeClr val="tx1"/>
            </a:solidFill>
            <a:prstDash val="sysDot"/>
            <a:round/>
            <a:headEnd type="none" w="sm" len="sm"/>
            <a:tailEnd type="none" w="sm" len="sm"/>
          </a:ln>
        </p:spPr>
      </p:cxnSp>
      <p:cxnSp>
        <p:nvCxnSpPr>
          <p:cNvPr id="22" name="Connecteur droit 15"/>
          <p:cNvCxnSpPr>
            <a:cxnSpLocks noChangeShapeType="1"/>
          </p:cNvCxnSpPr>
          <p:nvPr/>
        </p:nvCxnSpPr>
        <p:spPr bwMode="auto">
          <a:xfrm rot="5400000">
            <a:off x="2984690" y="4289083"/>
            <a:ext cx="360363" cy="0"/>
          </a:xfrm>
          <a:prstGeom prst="line">
            <a:avLst/>
          </a:prstGeom>
          <a:noFill/>
          <a:ln w="41275" algn="ctr">
            <a:solidFill>
              <a:schemeClr val="tx1"/>
            </a:solidFill>
            <a:prstDash val="sysDot"/>
            <a:round/>
            <a:headEnd type="none" w="sm" len="sm"/>
            <a:tailEnd type="none" w="sm" len="sm"/>
          </a:ln>
        </p:spPr>
      </p:cxnSp>
      <p:cxnSp>
        <p:nvCxnSpPr>
          <p:cNvPr id="23" name="Connecteur droit 17"/>
          <p:cNvCxnSpPr>
            <a:cxnSpLocks noChangeShapeType="1"/>
          </p:cNvCxnSpPr>
          <p:nvPr/>
        </p:nvCxnSpPr>
        <p:spPr bwMode="auto">
          <a:xfrm rot="5400000">
            <a:off x="5473595" y="4244633"/>
            <a:ext cx="360363" cy="0"/>
          </a:xfrm>
          <a:prstGeom prst="line">
            <a:avLst/>
          </a:prstGeom>
          <a:noFill/>
          <a:ln w="41275" algn="ctr">
            <a:solidFill>
              <a:schemeClr val="tx1"/>
            </a:solidFill>
            <a:prstDash val="sysDot"/>
            <a:round/>
            <a:headEnd type="none" w="sm" len="sm"/>
            <a:tailEnd type="none" w="sm" len="sm"/>
          </a:ln>
        </p:spPr>
      </p:cxnSp>
      <p:cxnSp>
        <p:nvCxnSpPr>
          <p:cNvPr id="25" name="Connecteur droit avec flèche 20"/>
          <p:cNvCxnSpPr>
            <a:cxnSpLocks noChangeShapeType="1"/>
          </p:cNvCxnSpPr>
          <p:nvPr/>
        </p:nvCxnSpPr>
        <p:spPr bwMode="auto">
          <a:xfrm>
            <a:off x="2647608" y="5721893"/>
            <a:ext cx="1008062" cy="1588"/>
          </a:xfrm>
          <a:prstGeom prst="straightConnector1">
            <a:avLst/>
          </a:prstGeom>
          <a:noFill/>
          <a:ln w="38100" algn="ctr">
            <a:solidFill>
              <a:schemeClr val="tx1"/>
            </a:solidFill>
            <a:round/>
            <a:headEnd type="arrow" w="med" len="med"/>
            <a:tailEnd type="arrow" w="med" len="med"/>
          </a:ln>
        </p:spPr>
      </p:cxnSp>
      <p:sp>
        <p:nvSpPr>
          <p:cNvPr id="26" name="Rectangle à coins arrondis 25"/>
          <p:cNvSpPr/>
          <p:nvPr/>
        </p:nvSpPr>
        <p:spPr bwMode="auto">
          <a:xfrm>
            <a:off x="149621" y="2295626"/>
            <a:ext cx="1655762" cy="1791050"/>
          </a:xfrm>
          <a:prstGeom prst="roundRect">
            <a:avLst/>
          </a:prstGeom>
          <a:solidFill>
            <a:schemeClr val="bg1">
              <a:lumMod val="95000"/>
            </a:schemeClr>
          </a:solidFill>
          <a:ln w="12700" cap="flat" cmpd="sng" algn="ctr">
            <a:noFill/>
            <a:prstDash val="solid"/>
            <a:round/>
            <a:headEnd type="none" w="sm" len="sm"/>
            <a:tailEnd type="none" w="sm" len="sm"/>
          </a:ln>
          <a:effectLst/>
        </p:spPr>
        <p:txBody>
          <a:bodyPr wrap="none" anchor="ctr"/>
          <a:lstStyle/>
          <a:p>
            <a:pPr algn="ctr">
              <a:defRPr/>
            </a:pPr>
            <a:r>
              <a:rPr lang="fr-FR" sz="2000" b="1" dirty="0"/>
              <a:t>Simple </a:t>
            </a:r>
          </a:p>
          <a:p>
            <a:pPr algn="ctr">
              <a:defRPr/>
            </a:pPr>
            <a:r>
              <a:rPr lang="fr-FR" sz="2000" b="1" dirty="0" smtClean="0"/>
              <a:t>coordination </a:t>
            </a:r>
          </a:p>
          <a:p>
            <a:pPr algn="ctr">
              <a:defRPr/>
            </a:pPr>
            <a:r>
              <a:rPr lang="fr-FR" sz="2000" b="1" dirty="0" smtClean="0"/>
              <a:t>des actions</a:t>
            </a:r>
            <a:endParaRPr lang="fr-FR" sz="2000" b="1" dirty="0"/>
          </a:p>
        </p:txBody>
      </p:sp>
      <p:cxnSp>
        <p:nvCxnSpPr>
          <p:cNvPr id="27" name="Connecteur droit 19"/>
          <p:cNvCxnSpPr>
            <a:cxnSpLocks noChangeShapeType="1"/>
          </p:cNvCxnSpPr>
          <p:nvPr/>
        </p:nvCxnSpPr>
        <p:spPr bwMode="auto">
          <a:xfrm rot="5400000">
            <a:off x="7813571" y="4289083"/>
            <a:ext cx="360363" cy="0"/>
          </a:xfrm>
          <a:prstGeom prst="line">
            <a:avLst/>
          </a:prstGeom>
          <a:noFill/>
          <a:ln w="41275" algn="ctr">
            <a:solidFill>
              <a:schemeClr val="tx1"/>
            </a:solidFill>
            <a:prstDash val="sysDot"/>
            <a:round/>
            <a:headEnd type="none" w="sm" len="sm"/>
            <a:tailEnd type="none" w="sm" len="sm"/>
          </a:ln>
        </p:spPr>
      </p:cxnSp>
      <p:sp>
        <p:nvSpPr>
          <p:cNvPr id="29" name="Rectangle à coins arrondis 28"/>
          <p:cNvSpPr/>
          <p:nvPr/>
        </p:nvSpPr>
        <p:spPr bwMode="auto">
          <a:xfrm>
            <a:off x="2824019" y="4327852"/>
            <a:ext cx="711199" cy="1252629"/>
          </a:xfrm>
          <a:prstGeom prst="roundRect">
            <a:avLst/>
          </a:prstGeom>
          <a:noFill/>
          <a:ln w="12700" cap="flat" cmpd="sng" algn="ctr">
            <a:noFill/>
            <a:prstDash val="solid"/>
            <a:round/>
            <a:headEnd type="none" w="sm" len="sm"/>
            <a:tailEnd type="none" w="sm" len="sm"/>
          </a:ln>
          <a:effectLst/>
        </p:spPr>
        <p:txBody>
          <a:bodyPr wrap="none"/>
          <a:lstStyle/>
          <a:p>
            <a:pPr algn="ctr">
              <a:defRPr/>
            </a:pPr>
            <a:r>
              <a:rPr lang="fr-FR" sz="8800" b="1" dirty="0">
                <a:solidFill>
                  <a:schemeClr val="accent4">
                    <a:lumMod val="75000"/>
                  </a:schemeClr>
                </a:solidFill>
              </a:rPr>
              <a:t>?</a:t>
            </a:r>
            <a:endParaRPr lang="fr-FR" sz="8800" b="1" dirty="0" smtClean="0">
              <a:solidFill>
                <a:schemeClr val="accent4">
                  <a:lumMod val="75000"/>
                </a:schemeClr>
              </a:solidFill>
            </a:endParaRPr>
          </a:p>
        </p:txBody>
      </p:sp>
      <p:sp>
        <p:nvSpPr>
          <p:cNvPr id="30" name="Titre 1"/>
          <p:cNvSpPr>
            <a:spLocks noGrp="1"/>
          </p:cNvSpPr>
          <p:nvPr>
            <p:ph type="title"/>
          </p:nvPr>
        </p:nvSpPr>
        <p:spPr>
          <a:xfrm>
            <a:off x="28341" y="177573"/>
            <a:ext cx="8930378" cy="802705"/>
          </a:xfrm>
        </p:spPr>
        <p:txBody>
          <a:bodyPr>
            <a:normAutofit/>
          </a:bodyPr>
          <a:lstStyle/>
          <a:p>
            <a:r>
              <a:rPr lang="fr-FR" sz="2000" dirty="0" smtClean="0"/>
              <a:t>Quel niveau de mutualisation pour chaque activité ?</a:t>
            </a:r>
            <a:endParaRPr lang="fr-FR" sz="2000" dirty="0"/>
          </a:p>
        </p:txBody>
      </p:sp>
      <p:sp>
        <p:nvSpPr>
          <p:cNvPr id="15" name="ZoneTexte 1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321436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2335" y="217754"/>
            <a:ext cx="7708866" cy="722526"/>
          </a:xfrm>
        </p:spPr>
        <p:txBody>
          <a:bodyPr>
            <a:normAutofit/>
          </a:bodyPr>
          <a:lstStyle/>
          <a:p>
            <a:r>
              <a:rPr lang="fr-FR" sz="2000" dirty="0" smtClean="0"/>
              <a:t>La convention constitutive</a:t>
            </a:r>
          </a:p>
        </p:txBody>
      </p:sp>
      <p:sp>
        <p:nvSpPr>
          <p:cNvPr id="4" name="Espace réservé du contenu 3"/>
          <p:cNvSpPr>
            <a:spLocks noGrp="1"/>
          </p:cNvSpPr>
          <p:nvPr>
            <p:ph idx="1"/>
          </p:nvPr>
        </p:nvSpPr>
        <p:spPr>
          <a:xfrm>
            <a:off x="494681" y="1155396"/>
            <a:ext cx="8140700" cy="97043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indent="0" algn="ctr">
              <a:buNone/>
            </a:pPr>
            <a:r>
              <a:rPr lang="fr-FR" sz="2400" b="1" dirty="0">
                <a:solidFill>
                  <a:schemeClr val="tx1"/>
                </a:solidFill>
              </a:rPr>
              <a:t>E</a:t>
            </a:r>
            <a:r>
              <a:rPr lang="fr-FR" sz="2400" b="1" dirty="0" smtClean="0">
                <a:solidFill>
                  <a:schemeClr val="tx1"/>
                </a:solidFill>
              </a:rPr>
              <a:t>ntrée en vigueur de votre convention constitutive…</a:t>
            </a:r>
          </a:p>
          <a:p>
            <a:pPr marL="0" indent="0" algn="ctr">
              <a:buNone/>
            </a:pPr>
            <a:r>
              <a:rPr lang="fr-FR" sz="2400" b="1" dirty="0" smtClean="0">
                <a:solidFill>
                  <a:schemeClr val="tx1"/>
                </a:solidFill>
              </a:rPr>
              <a:t>de 1</a:t>
            </a:r>
            <a:r>
              <a:rPr lang="fr-FR" sz="2400" b="1" baseline="30000" dirty="0" smtClean="0">
                <a:solidFill>
                  <a:schemeClr val="tx1"/>
                </a:solidFill>
              </a:rPr>
              <a:t>ère</a:t>
            </a:r>
            <a:r>
              <a:rPr lang="fr-FR" sz="2400" b="1" dirty="0" smtClean="0">
                <a:solidFill>
                  <a:schemeClr val="tx1"/>
                </a:solidFill>
              </a:rPr>
              <a:t> génération</a:t>
            </a:r>
            <a:endParaRPr lang="fr-FR" sz="2400" b="1" dirty="0">
              <a:solidFill>
                <a:schemeClr val="tx1"/>
              </a:solidFill>
            </a:endParaRPr>
          </a:p>
        </p:txBody>
      </p:sp>
      <p:sp>
        <p:nvSpPr>
          <p:cNvPr id="10" name="Rectangle à coins arrondis 9"/>
          <p:cNvSpPr/>
          <p:nvPr/>
        </p:nvSpPr>
        <p:spPr>
          <a:xfrm>
            <a:off x="3265760" y="5193274"/>
            <a:ext cx="2391508" cy="77095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Comment  ?</a:t>
            </a:r>
            <a:endParaRPr lang="fr-FR" sz="2400" b="1" dirty="0">
              <a:solidFill>
                <a:schemeClr val="tx1"/>
              </a:solidFill>
            </a:endParaRPr>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4059550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a:xfrm>
            <a:off x="3660835" y="3839746"/>
            <a:ext cx="2700000" cy="271520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600" b="1" dirty="0" smtClean="0">
                <a:solidFill>
                  <a:schemeClr val="tx1">
                    <a:lumMod val="85000"/>
                    <a:lumOff val="15000"/>
                  </a:schemeClr>
                </a:solidFill>
              </a:rPr>
              <a:t>     </a:t>
            </a:r>
            <a:r>
              <a:rPr lang="fr-FR" sz="2600" b="1" dirty="0" smtClean="0">
                <a:solidFill>
                  <a:srgbClr val="C00000"/>
                </a:solidFill>
              </a:rPr>
              <a:t>Etablissement </a:t>
            </a:r>
            <a:endParaRPr lang="fr-FR" sz="2600" b="1" dirty="0">
              <a:solidFill>
                <a:srgbClr val="C00000"/>
              </a:solidFill>
            </a:endParaRPr>
          </a:p>
          <a:p>
            <a:pPr algn="ctr">
              <a:defRPr/>
            </a:pPr>
            <a:r>
              <a:rPr lang="fr-FR" sz="2600" b="1" dirty="0" smtClean="0">
                <a:solidFill>
                  <a:srgbClr val="C00000"/>
                </a:solidFill>
              </a:rPr>
              <a:t>support</a:t>
            </a:r>
          </a:p>
          <a:p>
            <a:pPr>
              <a:defRPr/>
            </a:pPr>
            <a:endParaRPr lang="fr-FR" sz="2600" b="1" dirty="0">
              <a:solidFill>
                <a:schemeClr val="tx1">
                  <a:lumMod val="85000"/>
                  <a:lumOff val="15000"/>
                </a:schemeClr>
              </a:solidFill>
            </a:endParaRPr>
          </a:p>
          <a:p>
            <a:pPr>
              <a:defRPr/>
            </a:pPr>
            <a:endParaRPr lang="fr-FR" sz="2600" b="1" dirty="0" smtClean="0">
              <a:solidFill>
                <a:schemeClr val="tx1">
                  <a:lumMod val="85000"/>
                  <a:lumOff val="15000"/>
                </a:schemeClr>
              </a:solidFill>
            </a:endParaRPr>
          </a:p>
          <a:p>
            <a:pPr>
              <a:defRPr/>
            </a:pPr>
            <a:endParaRPr lang="fr-FR" sz="2600" b="1" dirty="0">
              <a:solidFill>
                <a:schemeClr val="tx1">
                  <a:lumMod val="85000"/>
                  <a:lumOff val="15000"/>
                </a:schemeClr>
              </a:solidFill>
            </a:endParaRPr>
          </a:p>
        </p:txBody>
      </p:sp>
      <p:sp>
        <p:nvSpPr>
          <p:cNvPr id="22" name="Rectangle à coins arrondis 21"/>
          <p:cNvSpPr/>
          <p:nvPr/>
        </p:nvSpPr>
        <p:spPr>
          <a:xfrm>
            <a:off x="3660834" y="2132940"/>
            <a:ext cx="2700000" cy="147738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600" b="1" dirty="0">
                <a:solidFill>
                  <a:schemeClr val="tx1"/>
                </a:solidFill>
              </a:rPr>
              <a:t>Comité stratégique</a:t>
            </a:r>
          </a:p>
        </p:txBody>
      </p:sp>
      <p:sp>
        <p:nvSpPr>
          <p:cNvPr id="34" name="Rectangle à coins arrondis 33"/>
          <p:cNvSpPr/>
          <p:nvPr/>
        </p:nvSpPr>
        <p:spPr>
          <a:xfrm>
            <a:off x="3793116" y="5617196"/>
            <a:ext cx="2312117" cy="72250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C00000"/>
                </a:solidFill>
              </a:rPr>
              <a:t>Directeur de l’Et</a:t>
            </a:r>
            <a:r>
              <a:rPr lang="fr-FR" sz="2400" b="1" dirty="0" smtClean="0">
                <a:solidFill>
                  <a:srgbClr val="C00000"/>
                </a:solidFill>
              </a:rPr>
              <a:t>. support</a:t>
            </a:r>
            <a:endParaRPr lang="fr-FR" sz="2400" b="1" dirty="0">
              <a:solidFill>
                <a:srgbClr val="C00000"/>
              </a:solidFill>
            </a:endParaRPr>
          </a:p>
        </p:txBody>
      </p:sp>
      <p:sp>
        <p:nvSpPr>
          <p:cNvPr id="23" name="Rectangle à coins arrondis 22"/>
          <p:cNvSpPr/>
          <p:nvPr/>
        </p:nvSpPr>
        <p:spPr>
          <a:xfrm>
            <a:off x="6588369" y="2187579"/>
            <a:ext cx="2340000" cy="136810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tx1"/>
                </a:solidFill>
              </a:rPr>
              <a:t>Comité territorial des élus locaux</a:t>
            </a:r>
          </a:p>
        </p:txBody>
      </p:sp>
      <p:sp>
        <p:nvSpPr>
          <p:cNvPr id="25" name="Rectangle à coins arrondis 24"/>
          <p:cNvSpPr/>
          <p:nvPr/>
        </p:nvSpPr>
        <p:spPr>
          <a:xfrm>
            <a:off x="315093" y="1785941"/>
            <a:ext cx="2959087" cy="89281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smtClean="0">
                <a:solidFill>
                  <a:schemeClr val="tx1"/>
                </a:solidFill>
              </a:rPr>
              <a:t>Commission ou collège médical</a:t>
            </a:r>
            <a:endParaRPr lang="fr-FR" sz="2400" b="1" dirty="0">
              <a:solidFill>
                <a:schemeClr val="tx1"/>
              </a:solidFill>
            </a:endParaRPr>
          </a:p>
        </p:txBody>
      </p:sp>
      <p:sp>
        <p:nvSpPr>
          <p:cNvPr id="26" name="Rectangle à coins arrondis 25"/>
          <p:cNvSpPr/>
          <p:nvPr/>
        </p:nvSpPr>
        <p:spPr>
          <a:xfrm>
            <a:off x="321631" y="2722653"/>
            <a:ext cx="2959086" cy="100333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smtClean="0">
                <a:solidFill>
                  <a:schemeClr val="tx1"/>
                </a:solidFill>
              </a:rPr>
              <a:t>Commission/</a:t>
            </a:r>
          </a:p>
          <a:p>
            <a:pPr algn="ctr">
              <a:defRPr/>
            </a:pPr>
            <a:r>
              <a:rPr lang="fr-FR" sz="2400" b="1" dirty="0" smtClean="0">
                <a:solidFill>
                  <a:schemeClr val="tx1"/>
                </a:solidFill>
              </a:rPr>
              <a:t>comité des usagers</a:t>
            </a:r>
            <a:endParaRPr lang="fr-FR" sz="2400" b="1" dirty="0">
              <a:solidFill>
                <a:schemeClr val="tx1"/>
              </a:solidFill>
            </a:endParaRPr>
          </a:p>
        </p:txBody>
      </p:sp>
      <p:sp>
        <p:nvSpPr>
          <p:cNvPr id="27" name="Rectangle à coins arrondis 26"/>
          <p:cNvSpPr/>
          <p:nvPr/>
        </p:nvSpPr>
        <p:spPr>
          <a:xfrm>
            <a:off x="321631" y="3769882"/>
            <a:ext cx="2989034" cy="54939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smtClean="0">
                <a:solidFill>
                  <a:schemeClr val="tx1"/>
                </a:solidFill>
              </a:rPr>
              <a:t>CSIRMT</a:t>
            </a:r>
            <a:endParaRPr lang="fr-FR" sz="2400" b="1" dirty="0">
              <a:solidFill>
                <a:schemeClr val="tx1"/>
              </a:solidFill>
            </a:endParaRPr>
          </a:p>
        </p:txBody>
      </p:sp>
      <p:sp>
        <p:nvSpPr>
          <p:cNvPr id="29" name="Rectangle à coins arrondis 28"/>
          <p:cNvSpPr/>
          <p:nvPr/>
        </p:nvSpPr>
        <p:spPr>
          <a:xfrm>
            <a:off x="308559" y="1003035"/>
            <a:ext cx="2959085" cy="72667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600" b="1" dirty="0" smtClean="0">
                <a:solidFill>
                  <a:schemeClr val="tx1"/>
                </a:solidFill>
              </a:rPr>
              <a:t>Consultation</a:t>
            </a:r>
            <a:endParaRPr lang="fr-FR" sz="2600" b="1" dirty="0">
              <a:solidFill>
                <a:schemeClr val="tx1"/>
              </a:solidFill>
            </a:endParaRPr>
          </a:p>
        </p:txBody>
      </p:sp>
      <p:sp>
        <p:nvSpPr>
          <p:cNvPr id="31" name="Rectangle à coins arrondis 30"/>
          <p:cNvSpPr/>
          <p:nvPr/>
        </p:nvSpPr>
        <p:spPr>
          <a:xfrm>
            <a:off x="3660835" y="1003035"/>
            <a:ext cx="2700000" cy="7266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600" b="1" dirty="0" smtClean="0">
                <a:solidFill>
                  <a:schemeClr val="tx1"/>
                </a:solidFill>
              </a:rPr>
              <a:t>Pilotage</a:t>
            </a:r>
            <a:endParaRPr lang="fr-FR" sz="2600" b="1" dirty="0">
              <a:solidFill>
                <a:schemeClr val="tx1"/>
              </a:solidFill>
            </a:endParaRPr>
          </a:p>
        </p:txBody>
      </p:sp>
      <p:sp>
        <p:nvSpPr>
          <p:cNvPr id="39" name="Rectangle à coins arrondis 38"/>
          <p:cNvSpPr/>
          <p:nvPr/>
        </p:nvSpPr>
        <p:spPr>
          <a:xfrm>
            <a:off x="6588369" y="1003035"/>
            <a:ext cx="2340000" cy="7266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smtClean="0">
                <a:solidFill>
                  <a:schemeClr val="tx1"/>
                </a:solidFill>
              </a:rPr>
              <a:t>Evaluation </a:t>
            </a:r>
          </a:p>
          <a:p>
            <a:pPr algn="ctr">
              <a:defRPr/>
            </a:pPr>
            <a:r>
              <a:rPr lang="fr-FR" sz="2400" b="1" dirty="0" smtClean="0">
                <a:solidFill>
                  <a:schemeClr val="tx1"/>
                </a:solidFill>
              </a:rPr>
              <a:t>et contrôle</a:t>
            </a:r>
            <a:endParaRPr lang="fr-FR" sz="2400" b="1" dirty="0">
              <a:solidFill>
                <a:schemeClr val="tx1"/>
              </a:solidFill>
            </a:endParaRPr>
          </a:p>
        </p:txBody>
      </p:sp>
      <p:sp>
        <p:nvSpPr>
          <p:cNvPr id="3" name="Titre 2"/>
          <p:cNvSpPr>
            <a:spLocks noGrp="1"/>
          </p:cNvSpPr>
          <p:nvPr>
            <p:ph type="title"/>
          </p:nvPr>
        </p:nvSpPr>
        <p:spPr>
          <a:xfrm>
            <a:off x="128563" y="167429"/>
            <a:ext cx="7708866" cy="802705"/>
          </a:xfrm>
        </p:spPr>
        <p:txBody>
          <a:bodyPr>
            <a:normAutofit/>
          </a:bodyPr>
          <a:lstStyle/>
          <a:p>
            <a:pPr fontAlgn="base">
              <a:spcAft>
                <a:spcPct val="0"/>
              </a:spcAft>
              <a:defRPr/>
            </a:pPr>
            <a:r>
              <a:rPr lang="fr-FR" sz="2000" dirty="0"/>
              <a:t>GHT : Une gouvernance très inspirée d’HPST</a:t>
            </a:r>
            <a:br>
              <a:rPr lang="fr-FR" sz="2000" dirty="0"/>
            </a:br>
            <a:r>
              <a:rPr lang="fr-FR" sz="2000" b="0" i="1" dirty="0"/>
              <a:t>art. L.6132-2 et R.6132-9 à R.6132-14 CSP</a:t>
            </a:r>
          </a:p>
        </p:txBody>
      </p:sp>
      <p:sp>
        <p:nvSpPr>
          <p:cNvPr id="18" name="Ellipse 17"/>
          <p:cNvSpPr/>
          <p:nvPr/>
        </p:nvSpPr>
        <p:spPr>
          <a:xfrm>
            <a:off x="220027" y="5456308"/>
            <a:ext cx="3102361" cy="1190017"/>
          </a:xfrm>
          <a:prstGeom prst="ellipse">
            <a:avLst/>
          </a:prstGeom>
          <a:solidFill>
            <a:srgbClr val="FDC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smtClean="0">
                <a:solidFill>
                  <a:schemeClr val="tx1"/>
                </a:solidFill>
              </a:rPr>
              <a:t>Conférence territoriale de dialogue social</a:t>
            </a:r>
            <a:endParaRPr lang="fr-FR" sz="2000" b="1" dirty="0">
              <a:solidFill>
                <a:schemeClr val="tx1"/>
              </a:solidFill>
            </a:endParaRPr>
          </a:p>
        </p:txBody>
      </p:sp>
      <p:sp>
        <p:nvSpPr>
          <p:cNvPr id="16" name="Rectangle à coins arrondis 15"/>
          <p:cNvSpPr/>
          <p:nvPr/>
        </p:nvSpPr>
        <p:spPr>
          <a:xfrm>
            <a:off x="343141" y="4678848"/>
            <a:ext cx="2946013" cy="72667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2600" b="1" dirty="0">
                <a:solidFill>
                  <a:schemeClr val="tx1"/>
                </a:solidFill>
              </a:rPr>
              <a:t>Information</a:t>
            </a:r>
          </a:p>
        </p:txBody>
      </p:sp>
      <p:sp>
        <p:nvSpPr>
          <p:cNvPr id="17" name="ZoneTexte 16"/>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101278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Autofit/>
          </a:bodyPr>
          <a:lstStyle/>
          <a:p>
            <a:r>
              <a:rPr lang="fr-FR" altLang="fr-FR" sz="2000" dirty="0">
                <a:solidFill>
                  <a:prstClr val="white"/>
                </a:solidFill>
              </a:rPr>
              <a:t>La loi de santé, le décret GHT, </a:t>
            </a:r>
            <a:br>
              <a:rPr lang="fr-FR" altLang="fr-FR" sz="2000" dirty="0">
                <a:solidFill>
                  <a:prstClr val="white"/>
                </a:solidFill>
              </a:rPr>
            </a:br>
            <a:r>
              <a:rPr lang="fr-FR" altLang="fr-FR" sz="2000" dirty="0">
                <a:solidFill>
                  <a:prstClr val="white"/>
                </a:solidFill>
              </a:rPr>
              <a:t>et ses impacts en matière de formation</a:t>
            </a:r>
            <a:endParaRPr lang="fr-FR" dirty="0"/>
          </a:p>
        </p:txBody>
      </p:sp>
      <p:sp>
        <p:nvSpPr>
          <p:cNvPr id="3" name="Espace réservé du contenu 2"/>
          <p:cNvSpPr>
            <a:spLocks noGrp="1"/>
          </p:cNvSpPr>
          <p:nvPr>
            <p:ph idx="1"/>
          </p:nvPr>
        </p:nvSpPr>
        <p:spPr/>
        <p:txBody>
          <a:bodyPr/>
          <a:lstStyle/>
          <a:p>
            <a:pPr algn="ctr"/>
            <a:r>
              <a:rPr lang="fr-FR" sz="2800" b="1" dirty="0" smtClean="0"/>
              <a:t>Les éléments de contexte</a:t>
            </a:r>
            <a:endParaRPr lang="fr-FR" sz="2800" dirty="0"/>
          </a:p>
        </p:txBody>
      </p:sp>
      <p:graphicFrame>
        <p:nvGraphicFramePr>
          <p:cNvPr id="7" name="Tableau 6"/>
          <p:cNvGraphicFramePr>
            <a:graphicFrameLocks noGrp="1"/>
          </p:cNvGraphicFramePr>
          <p:nvPr>
            <p:extLst>
              <p:ext uri="{D42A27DB-BD31-4B8C-83A1-F6EECF244321}">
                <p14:modId xmlns:p14="http://schemas.microsoft.com/office/powerpoint/2010/main" val="4155412517"/>
              </p:ext>
            </p:extLst>
          </p:nvPr>
        </p:nvGraphicFramePr>
        <p:xfrm>
          <a:off x="159753" y="1141985"/>
          <a:ext cx="1219200" cy="161544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xmlns="" val="20000"/>
                    </a:ext>
                  </a:extLst>
                </a:gridCol>
              </a:tblGrid>
              <a:tr h="0">
                <a:tc>
                  <a:txBody>
                    <a:bodyPr/>
                    <a:lstStyle/>
                    <a:p>
                      <a:r>
                        <a:rPr lang="fr-FR" sz="4000" b="1" cap="all" dirty="0" smtClean="0">
                          <a:solidFill>
                            <a:schemeClr val="accent1"/>
                          </a:solidFill>
                        </a:rPr>
                        <a:t>01</a:t>
                      </a:r>
                      <a:endParaRPr lang="fr-FR" sz="4000" b="1" cap="all" dirty="0">
                        <a:solidFill>
                          <a:schemeClr val="accent1"/>
                        </a:solidFill>
                      </a:endParaRPr>
                    </a:p>
                  </a:txBody>
                  <a:tcP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r>
                        <a:rPr lang="fr-FR" sz="900" b="1" cap="all" dirty="0" smtClean="0">
                          <a:solidFill>
                            <a:schemeClr val="tx1"/>
                          </a:solidFill>
                        </a:rPr>
                        <a:t>Partie</a:t>
                      </a:r>
                      <a:r>
                        <a:rPr lang="fr-FR" sz="900" b="1" cap="all" baseline="0" dirty="0" smtClean="0">
                          <a:solidFill>
                            <a:schemeClr val="tx1"/>
                          </a:solidFill>
                        </a:rPr>
                        <a:t> 1</a:t>
                      </a:r>
                      <a:endParaRPr lang="fr-FR" sz="900" b="1" cap="all" dirty="0">
                        <a:solidFill>
                          <a:schemeClr val="tx1"/>
                        </a:solidFill>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r>
                        <a:rPr lang="fr-FR" sz="900" b="1" cap="all" dirty="0" smtClean="0">
                          <a:solidFill>
                            <a:schemeClr val="accent1"/>
                          </a:solidFill>
                        </a:rPr>
                        <a:t>Partie</a:t>
                      </a:r>
                      <a:r>
                        <a:rPr lang="fr-FR" sz="900" b="1" cap="all" baseline="0" dirty="0" smtClean="0">
                          <a:solidFill>
                            <a:schemeClr val="accent1"/>
                          </a:solidFill>
                        </a:rPr>
                        <a:t> 2</a:t>
                      </a:r>
                      <a:endParaRPr lang="fr-FR" sz="900" b="1" cap="all" dirty="0">
                        <a:solidFill>
                          <a:schemeClr val="accent1"/>
                        </a:solidFill>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r>
                        <a:rPr lang="fr-FR" sz="900" b="1" cap="all" dirty="0" smtClean="0">
                          <a:solidFill>
                            <a:schemeClr val="tx1"/>
                          </a:solidFill>
                        </a:rPr>
                        <a:t>Partie 3</a:t>
                      </a:r>
                      <a:endParaRPr lang="fr-FR" sz="900" b="1" cap="all" dirty="0">
                        <a:solidFill>
                          <a:schemeClr val="tx1"/>
                        </a:solidFill>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r>
                        <a:rPr lang="fr-FR" sz="900" b="1" cap="all" dirty="0" smtClean="0"/>
                        <a:t>Partie 4</a:t>
                      </a:r>
                      <a:endParaRPr lang="fr-FR" sz="900" b="1" cap="all"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602233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a:xfrm>
            <a:off x="625871" y="3402674"/>
            <a:ext cx="4195763" cy="1219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2400" b="1" dirty="0">
                <a:solidFill>
                  <a:srgbClr val="C00000"/>
                </a:solidFill>
              </a:rPr>
              <a:t>Etablissement </a:t>
            </a:r>
          </a:p>
          <a:p>
            <a:pPr>
              <a:defRPr/>
            </a:pPr>
            <a:r>
              <a:rPr lang="fr-FR" sz="2400" b="1" dirty="0">
                <a:solidFill>
                  <a:srgbClr val="C00000"/>
                </a:solidFill>
              </a:rPr>
              <a:t>     support</a:t>
            </a:r>
          </a:p>
        </p:txBody>
      </p:sp>
      <p:sp>
        <p:nvSpPr>
          <p:cNvPr id="22" name="Rectangle à coins arrondis 21"/>
          <p:cNvSpPr/>
          <p:nvPr/>
        </p:nvSpPr>
        <p:spPr>
          <a:xfrm>
            <a:off x="550985" y="1314222"/>
            <a:ext cx="1440000" cy="12176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lumMod val="85000"/>
                    <a:lumOff val="15000"/>
                  </a:schemeClr>
                </a:solidFill>
              </a:rPr>
              <a:t>Comité stratégique</a:t>
            </a:r>
          </a:p>
        </p:txBody>
      </p:sp>
      <p:sp>
        <p:nvSpPr>
          <p:cNvPr id="30" name="Ellipse 29"/>
          <p:cNvSpPr/>
          <p:nvPr/>
        </p:nvSpPr>
        <p:spPr>
          <a:xfrm>
            <a:off x="7312177" y="1118315"/>
            <a:ext cx="1944000" cy="1672878"/>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smtClean="0">
                <a:solidFill>
                  <a:schemeClr val="tx1"/>
                </a:solidFill>
              </a:rPr>
              <a:t>Conférence territoriale dialogue social</a:t>
            </a:r>
            <a:endParaRPr lang="fr-FR" dirty="0">
              <a:solidFill>
                <a:schemeClr val="tx1"/>
              </a:solidFill>
            </a:endParaRPr>
          </a:p>
        </p:txBody>
      </p:sp>
      <p:sp>
        <p:nvSpPr>
          <p:cNvPr id="37" name="Rectangle à coins arrondis 36"/>
          <p:cNvSpPr/>
          <p:nvPr/>
        </p:nvSpPr>
        <p:spPr>
          <a:xfrm>
            <a:off x="3506288" y="1338845"/>
            <a:ext cx="1297065" cy="120491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smtClean="0">
                <a:solidFill>
                  <a:schemeClr val="tx1">
                    <a:lumMod val="85000"/>
                    <a:lumOff val="15000"/>
                  </a:schemeClr>
                </a:solidFill>
              </a:rPr>
              <a:t>Instance médicale du GHT</a:t>
            </a:r>
            <a:endParaRPr lang="fr-FR" dirty="0">
              <a:solidFill>
                <a:schemeClr val="tx1">
                  <a:lumMod val="85000"/>
                  <a:lumOff val="15000"/>
                </a:schemeClr>
              </a:solidFill>
            </a:endParaRPr>
          </a:p>
        </p:txBody>
      </p:sp>
      <p:sp>
        <p:nvSpPr>
          <p:cNvPr id="38" name="Rectangle à coins arrondis 37"/>
          <p:cNvSpPr/>
          <p:nvPr/>
        </p:nvSpPr>
        <p:spPr>
          <a:xfrm>
            <a:off x="676092" y="5821566"/>
            <a:ext cx="2088000" cy="4320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i="1" dirty="0">
                <a:solidFill>
                  <a:schemeClr val="tx2">
                    <a:lumMod val="50000"/>
                  </a:schemeClr>
                </a:solidFill>
              </a:rPr>
              <a:t>Etablissement A</a:t>
            </a:r>
          </a:p>
        </p:txBody>
      </p:sp>
      <p:sp>
        <p:nvSpPr>
          <p:cNvPr id="40" name="Rectangle à coins arrondis 39"/>
          <p:cNvSpPr/>
          <p:nvPr/>
        </p:nvSpPr>
        <p:spPr>
          <a:xfrm>
            <a:off x="2808983" y="5828790"/>
            <a:ext cx="2088000" cy="4320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i="1" dirty="0">
                <a:solidFill>
                  <a:schemeClr val="tx2">
                    <a:lumMod val="50000"/>
                  </a:schemeClr>
                </a:solidFill>
              </a:rPr>
              <a:t>Etablissement B</a:t>
            </a:r>
          </a:p>
        </p:txBody>
      </p:sp>
      <p:sp>
        <p:nvSpPr>
          <p:cNvPr id="41" name="Rectangle à coins arrondis 40"/>
          <p:cNvSpPr/>
          <p:nvPr/>
        </p:nvSpPr>
        <p:spPr>
          <a:xfrm>
            <a:off x="4992205" y="5833441"/>
            <a:ext cx="2088000" cy="4320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i="1" dirty="0">
                <a:solidFill>
                  <a:schemeClr val="tx2">
                    <a:lumMod val="50000"/>
                  </a:schemeClr>
                </a:solidFill>
              </a:rPr>
              <a:t>Etablissement C</a:t>
            </a:r>
          </a:p>
        </p:txBody>
      </p:sp>
      <p:sp>
        <p:nvSpPr>
          <p:cNvPr id="23" name="Rectangle à coins arrondis 22"/>
          <p:cNvSpPr/>
          <p:nvPr/>
        </p:nvSpPr>
        <p:spPr>
          <a:xfrm>
            <a:off x="2043490" y="1353201"/>
            <a:ext cx="1404000" cy="112950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lumMod val="85000"/>
                    <a:lumOff val="15000"/>
                  </a:schemeClr>
                </a:solidFill>
              </a:rPr>
              <a:t>Comité territorial des élus locaux</a:t>
            </a:r>
          </a:p>
        </p:txBody>
      </p:sp>
      <p:sp>
        <p:nvSpPr>
          <p:cNvPr id="25" name="Rectangle à coins arrondis 24"/>
          <p:cNvSpPr/>
          <p:nvPr/>
        </p:nvSpPr>
        <p:spPr>
          <a:xfrm>
            <a:off x="4871545" y="1306465"/>
            <a:ext cx="1188000" cy="122297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smtClean="0">
                <a:solidFill>
                  <a:schemeClr val="tx1">
                    <a:lumMod val="85000"/>
                    <a:lumOff val="15000"/>
                  </a:schemeClr>
                </a:solidFill>
              </a:rPr>
              <a:t>CSIRMT</a:t>
            </a:r>
          </a:p>
          <a:p>
            <a:pPr algn="ctr">
              <a:defRPr/>
            </a:pPr>
            <a:r>
              <a:rPr lang="fr-FR" dirty="0">
                <a:solidFill>
                  <a:schemeClr val="tx1">
                    <a:lumMod val="85000"/>
                    <a:lumOff val="15000"/>
                  </a:schemeClr>
                </a:solidFill>
              </a:rPr>
              <a:t>d</a:t>
            </a:r>
            <a:r>
              <a:rPr lang="fr-FR" dirty="0" smtClean="0">
                <a:solidFill>
                  <a:schemeClr val="tx1">
                    <a:lumMod val="85000"/>
                    <a:lumOff val="15000"/>
                  </a:schemeClr>
                </a:solidFill>
              </a:rPr>
              <a:t>e GHT</a:t>
            </a:r>
            <a:endParaRPr lang="fr-FR" dirty="0">
              <a:solidFill>
                <a:schemeClr val="tx1">
                  <a:lumMod val="85000"/>
                  <a:lumOff val="15000"/>
                </a:schemeClr>
              </a:solidFill>
            </a:endParaRPr>
          </a:p>
        </p:txBody>
      </p:sp>
      <p:sp>
        <p:nvSpPr>
          <p:cNvPr id="26" name="Rectangle à coins arrondis 25"/>
          <p:cNvSpPr/>
          <p:nvPr/>
        </p:nvSpPr>
        <p:spPr>
          <a:xfrm>
            <a:off x="6109314" y="1292979"/>
            <a:ext cx="1224000" cy="122297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smtClean="0">
                <a:solidFill>
                  <a:schemeClr val="tx1">
                    <a:lumMod val="85000"/>
                    <a:lumOff val="15000"/>
                  </a:schemeClr>
                </a:solidFill>
              </a:rPr>
              <a:t>Instance</a:t>
            </a:r>
            <a:r>
              <a:rPr lang="fr-FR" sz="2000" dirty="0" smtClean="0">
                <a:solidFill>
                  <a:schemeClr val="tx1">
                    <a:lumMod val="85000"/>
                    <a:lumOff val="15000"/>
                  </a:schemeClr>
                </a:solidFill>
              </a:rPr>
              <a:t> usagers</a:t>
            </a:r>
          </a:p>
          <a:p>
            <a:pPr algn="ctr">
              <a:defRPr/>
            </a:pPr>
            <a:r>
              <a:rPr lang="fr-FR" sz="2000" dirty="0">
                <a:solidFill>
                  <a:schemeClr val="tx1">
                    <a:lumMod val="85000"/>
                    <a:lumOff val="15000"/>
                  </a:schemeClr>
                </a:solidFill>
              </a:rPr>
              <a:t>d</a:t>
            </a:r>
            <a:r>
              <a:rPr lang="fr-FR" sz="2000" dirty="0" smtClean="0">
                <a:solidFill>
                  <a:schemeClr val="tx1">
                    <a:lumMod val="85000"/>
                    <a:lumOff val="15000"/>
                  </a:schemeClr>
                </a:solidFill>
              </a:rPr>
              <a:t>u GHT</a:t>
            </a:r>
          </a:p>
        </p:txBody>
      </p:sp>
      <p:cxnSp>
        <p:nvCxnSpPr>
          <p:cNvPr id="39" name="Connecteur droit avec flèche 38"/>
          <p:cNvCxnSpPr/>
          <p:nvPr/>
        </p:nvCxnSpPr>
        <p:spPr>
          <a:xfrm flipH="1" flipV="1">
            <a:off x="1902989" y="2450555"/>
            <a:ext cx="1172444" cy="1383404"/>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H="1" flipV="1">
            <a:off x="3224317" y="2502179"/>
            <a:ext cx="646839" cy="1331593"/>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V="1">
            <a:off x="4241003" y="2414247"/>
            <a:ext cx="2390862" cy="1419712"/>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V="1">
            <a:off x="4422671" y="2674221"/>
            <a:ext cx="3419143" cy="1375074"/>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à coins arrondis 47"/>
          <p:cNvSpPr/>
          <p:nvPr/>
        </p:nvSpPr>
        <p:spPr>
          <a:xfrm>
            <a:off x="7172033" y="5809995"/>
            <a:ext cx="1589774" cy="4635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i="1" dirty="0" smtClean="0">
                <a:solidFill>
                  <a:schemeClr val="tx2">
                    <a:lumMod val="50000"/>
                  </a:schemeClr>
                </a:solidFill>
              </a:rPr>
              <a:t>…</a:t>
            </a:r>
            <a:endParaRPr lang="fr-FR" sz="2000" i="1" dirty="0">
              <a:solidFill>
                <a:schemeClr val="tx2">
                  <a:lumMod val="50000"/>
                </a:schemeClr>
              </a:solidFill>
            </a:endParaRPr>
          </a:p>
        </p:txBody>
      </p:sp>
      <p:sp>
        <p:nvSpPr>
          <p:cNvPr id="50" name="Rectangle à coins arrondis 49"/>
          <p:cNvSpPr/>
          <p:nvPr/>
        </p:nvSpPr>
        <p:spPr>
          <a:xfrm>
            <a:off x="1720092" y="2746329"/>
            <a:ext cx="1209641" cy="3314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Char char="-"/>
              <a:defRPr/>
            </a:pPr>
            <a:endParaRPr lang="fr-FR" sz="2000" i="1" dirty="0">
              <a:solidFill>
                <a:schemeClr val="tx1">
                  <a:lumMod val="85000"/>
                  <a:lumOff val="15000"/>
                </a:schemeClr>
              </a:solidFill>
            </a:endParaRPr>
          </a:p>
          <a:p>
            <a:pPr algn="ctr">
              <a:defRPr/>
            </a:pPr>
            <a:r>
              <a:rPr lang="fr-FR" i="1" dirty="0" smtClean="0">
                <a:solidFill>
                  <a:srgbClr val="C00000"/>
                </a:solidFill>
              </a:rPr>
              <a:t>préside</a:t>
            </a:r>
            <a:r>
              <a:rPr lang="fr-FR" i="1" dirty="0" smtClean="0">
                <a:solidFill>
                  <a:schemeClr val="tx1">
                    <a:lumMod val="85000"/>
                    <a:lumOff val="15000"/>
                  </a:schemeClr>
                </a:solidFill>
              </a:rPr>
              <a:t>  </a:t>
            </a:r>
            <a:endParaRPr lang="fr-FR" i="1" dirty="0">
              <a:solidFill>
                <a:schemeClr val="tx1">
                  <a:lumMod val="85000"/>
                  <a:lumOff val="15000"/>
                </a:schemeClr>
              </a:solidFill>
            </a:endParaRPr>
          </a:p>
          <a:p>
            <a:pPr marL="342900" indent="-342900" algn="ctr">
              <a:buFontTx/>
              <a:buChar char="-"/>
              <a:defRPr/>
            </a:pPr>
            <a:endParaRPr lang="fr-FR" sz="2000" i="1" dirty="0">
              <a:solidFill>
                <a:schemeClr val="tx1">
                  <a:lumMod val="85000"/>
                  <a:lumOff val="15000"/>
                </a:schemeClr>
              </a:solidFill>
            </a:endParaRPr>
          </a:p>
        </p:txBody>
      </p:sp>
      <p:sp>
        <p:nvSpPr>
          <p:cNvPr id="51" name="Rectangle à coins arrondis 50"/>
          <p:cNvSpPr/>
          <p:nvPr/>
        </p:nvSpPr>
        <p:spPr>
          <a:xfrm>
            <a:off x="5884216" y="3211991"/>
            <a:ext cx="1008000" cy="3314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Char char="-"/>
              <a:defRPr/>
            </a:pPr>
            <a:endParaRPr lang="fr-FR" sz="2000" i="1" dirty="0">
              <a:solidFill>
                <a:schemeClr val="tx1">
                  <a:lumMod val="85000"/>
                  <a:lumOff val="15000"/>
                </a:schemeClr>
              </a:solidFill>
            </a:endParaRPr>
          </a:p>
          <a:p>
            <a:pPr algn="ctr">
              <a:defRPr/>
            </a:pPr>
            <a:r>
              <a:rPr lang="fr-FR" i="1" dirty="0" smtClean="0">
                <a:solidFill>
                  <a:srgbClr val="C00000"/>
                </a:solidFill>
              </a:rPr>
              <a:t>préside </a:t>
            </a:r>
            <a:r>
              <a:rPr lang="fr-FR" i="1" dirty="0" smtClean="0">
                <a:solidFill>
                  <a:schemeClr val="tx1">
                    <a:lumMod val="85000"/>
                    <a:lumOff val="15000"/>
                  </a:schemeClr>
                </a:solidFill>
              </a:rPr>
              <a:t> </a:t>
            </a:r>
            <a:endParaRPr lang="fr-FR" i="1" dirty="0">
              <a:solidFill>
                <a:schemeClr val="tx1">
                  <a:lumMod val="85000"/>
                  <a:lumOff val="15000"/>
                </a:schemeClr>
              </a:solidFill>
            </a:endParaRPr>
          </a:p>
          <a:p>
            <a:pPr marL="342900" indent="-342900" algn="ctr">
              <a:buFontTx/>
              <a:buChar char="-"/>
              <a:defRPr/>
            </a:pPr>
            <a:endParaRPr lang="fr-FR" sz="2000" i="1" dirty="0">
              <a:solidFill>
                <a:schemeClr val="tx1">
                  <a:lumMod val="85000"/>
                  <a:lumOff val="15000"/>
                </a:schemeClr>
              </a:solidFill>
            </a:endParaRPr>
          </a:p>
        </p:txBody>
      </p:sp>
      <p:sp>
        <p:nvSpPr>
          <p:cNvPr id="52" name="Rectangle à coins arrondis 51"/>
          <p:cNvSpPr/>
          <p:nvPr/>
        </p:nvSpPr>
        <p:spPr>
          <a:xfrm>
            <a:off x="5661666" y="2686789"/>
            <a:ext cx="972000" cy="3314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Char char="-"/>
              <a:defRPr/>
            </a:pPr>
            <a:endParaRPr lang="fr-FR" sz="2000" i="1" dirty="0">
              <a:solidFill>
                <a:schemeClr val="tx1">
                  <a:lumMod val="85000"/>
                  <a:lumOff val="15000"/>
                </a:schemeClr>
              </a:solidFill>
            </a:endParaRPr>
          </a:p>
          <a:p>
            <a:pPr algn="ctr">
              <a:defRPr/>
            </a:pPr>
            <a:r>
              <a:rPr lang="fr-FR" i="1" dirty="0" smtClean="0">
                <a:solidFill>
                  <a:srgbClr val="C00000"/>
                </a:solidFill>
              </a:rPr>
              <a:t>préside</a:t>
            </a:r>
            <a:r>
              <a:rPr lang="fr-FR" i="1" dirty="0" smtClean="0">
                <a:solidFill>
                  <a:schemeClr val="tx1">
                    <a:lumMod val="85000"/>
                    <a:lumOff val="15000"/>
                  </a:schemeClr>
                </a:solidFill>
              </a:rPr>
              <a:t>  </a:t>
            </a:r>
            <a:endParaRPr lang="fr-FR" i="1" dirty="0">
              <a:solidFill>
                <a:schemeClr val="tx1">
                  <a:lumMod val="85000"/>
                  <a:lumOff val="15000"/>
                </a:schemeClr>
              </a:solidFill>
            </a:endParaRPr>
          </a:p>
          <a:p>
            <a:pPr marL="342900" indent="-342900" algn="ctr">
              <a:buFontTx/>
              <a:buChar char="-"/>
              <a:defRPr/>
            </a:pPr>
            <a:endParaRPr lang="fr-FR" sz="2000" i="1" dirty="0">
              <a:solidFill>
                <a:schemeClr val="tx1">
                  <a:lumMod val="85000"/>
                  <a:lumOff val="15000"/>
                </a:schemeClr>
              </a:solidFill>
            </a:endParaRPr>
          </a:p>
        </p:txBody>
      </p:sp>
      <p:cxnSp>
        <p:nvCxnSpPr>
          <p:cNvPr id="53" name="Connecteur droit avec flèche 52"/>
          <p:cNvCxnSpPr/>
          <p:nvPr/>
        </p:nvCxnSpPr>
        <p:spPr>
          <a:xfrm flipV="1">
            <a:off x="3906425" y="2459066"/>
            <a:ext cx="1781790" cy="1352223"/>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à coins arrondis 53"/>
          <p:cNvSpPr/>
          <p:nvPr/>
        </p:nvSpPr>
        <p:spPr>
          <a:xfrm>
            <a:off x="3877259" y="2836296"/>
            <a:ext cx="1414161" cy="3314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Char char="-"/>
              <a:defRPr/>
            </a:pPr>
            <a:endParaRPr lang="fr-FR" sz="2000" i="1" dirty="0">
              <a:solidFill>
                <a:schemeClr val="tx1">
                  <a:lumMod val="85000"/>
                  <a:lumOff val="15000"/>
                </a:schemeClr>
              </a:solidFill>
            </a:endParaRPr>
          </a:p>
          <a:p>
            <a:pPr algn="ctr">
              <a:defRPr/>
            </a:pPr>
            <a:r>
              <a:rPr lang="fr-FR" i="1" dirty="0">
                <a:solidFill>
                  <a:srgbClr val="C00000"/>
                </a:solidFill>
              </a:rPr>
              <a:t>d</a:t>
            </a:r>
            <a:r>
              <a:rPr lang="fr-FR" i="1" dirty="0" smtClean="0">
                <a:solidFill>
                  <a:srgbClr val="C00000"/>
                </a:solidFill>
              </a:rPr>
              <a:t>ésigne pdt  </a:t>
            </a:r>
            <a:endParaRPr lang="fr-FR" i="1" dirty="0">
              <a:solidFill>
                <a:srgbClr val="C00000"/>
              </a:solidFill>
            </a:endParaRPr>
          </a:p>
          <a:p>
            <a:pPr marL="342900" indent="-342900" algn="ctr">
              <a:buFontTx/>
              <a:buChar char="-"/>
              <a:defRPr/>
            </a:pPr>
            <a:endParaRPr lang="fr-FR" sz="2000" i="1" dirty="0">
              <a:solidFill>
                <a:schemeClr val="tx1">
                  <a:lumMod val="85000"/>
                  <a:lumOff val="15000"/>
                </a:schemeClr>
              </a:solidFill>
            </a:endParaRPr>
          </a:p>
        </p:txBody>
      </p:sp>
      <p:sp>
        <p:nvSpPr>
          <p:cNvPr id="55" name="Rectangle à coins arrondis 54"/>
          <p:cNvSpPr/>
          <p:nvPr/>
        </p:nvSpPr>
        <p:spPr>
          <a:xfrm>
            <a:off x="2882859" y="3104391"/>
            <a:ext cx="1080000" cy="2450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i="1" dirty="0" smtClean="0">
                <a:solidFill>
                  <a:srgbClr val="C00000"/>
                </a:solidFill>
              </a:rPr>
              <a:t>membre</a:t>
            </a:r>
            <a:endParaRPr lang="fr-FR" sz="2000" i="1" dirty="0">
              <a:solidFill>
                <a:schemeClr val="tx1">
                  <a:lumMod val="85000"/>
                  <a:lumOff val="15000"/>
                </a:schemeClr>
              </a:solidFill>
            </a:endParaRPr>
          </a:p>
        </p:txBody>
      </p:sp>
      <p:sp>
        <p:nvSpPr>
          <p:cNvPr id="44" name="Rectangle à coins arrondis 43"/>
          <p:cNvSpPr/>
          <p:nvPr/>
        </p:nvSpPr>
        <p:spPr>
          <a:xfrm>
            <a:off x="676091" y="5170218"/>
            <a:ext cx="8047429" cy="46513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i="1" dirty="0">
                <a:solidFill>
                  <a:schemeClr val="tx1"/>
                </a:solidFill>
              </a:rPr>
              <a:t>Etablissements parties au GHT</a:t>
            </a:r>
          </a:p>
        </p:txBody>
      </p:sp>
      <p:sp>
        <p:nvSpPr>
          <p:cNvPr id="34" name="Rectangle à coins arrondis 33"/>
          <p:cNvSpPr/>
          <p:nvPr/>
        </p:nvSpPr>
        <p:spPr>
          <a:xfrm>
            <a:off x="2881469" y="3654694"/>
            <a:ext cx="1893888" cy="7588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C00000"/>
                </a:solidFill>
              </a:rPr>
              <a:t>Directeur</a:t>
            </a:r>
            <a:r>
              <a:rPr lang="fr-FR" sz="2400" dirty="0">
                <a:solidFill>
                  <a:schemeClr val="tx1">
                    <a:lumMod val="85000"/>
                    <a:lumOff val="15000"/>
                  </a:schemeClr>
                </a:solidFill>
              </a:rPr>
              <a:t> </a:t>
            </a:r>
          </a:p>
        </p:txBody>
      </p:sp>
      <p:sp>
        <p:nvSpPr>
          <p:cNvPr id="29" name="Rectangle à coins arrondis 28"/>
          <p:cNvSpPr/>
          <p:nvPr/>
        </p:nvSpPr>
        <p:spPr>
          <a:xfrm rot="16200000">
            <a:off x="-626894" y="5453479"/>
            <a:ext cx="1845908" cy="509849"/>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Niveau local</a:t>
            </a:r>
            <a:endParaRPr lang="fr-FR" sz="2000" b="1" dirty="0">
              <a:solidFill>
                <a:schemeClr val="bg1"/>
              </a:solidFill>
            </a:endParaRPr>
          </a:p>
        </p:txBody>
      </p:sp>
      <p:sp>
        <p:nvSpPr>
          <p:cNvPr id="31" name="Rectangle à coins arrondis 30"/>
          <p:cNvSpPr/>
          <p:nvPr/>
        </p:nvSpPr>
        <p:spPr>
          <a:xfrm rot="16200000">
            <a:off x="-1355862" y="2713918"/>
            <a:ext cx="3314085" cy="47220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Niveau territorial</a:t>
            </a:r>
            <a:endParaRPr lang="fr-FR" sz="2000" b="1" dirty="0">
              <a:solidFill>
                <a:schemeClr val="bg1"/>
              </a:solidFill>
            </a:endParaRPr>
          </a:p>
        </p:txBody>
      </p:sp>
      <p:sp>
        <p:nvSpPr>
          <p:cNvPr id="36" name="Espace réservé du texte 2"/>
          <p:cNvSpPr txBox="1">
            <a:spLocks/>
          </p:cNvSpPr>
          <p:nvPr/>
        </p:nvSpPr>
        <p:spPr bwMode="auto">
          <a:xfrm>
            <a:off x="84294" y="215344"/>
            <a:ext cx="8719666" cy="79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ts val="1000"/>
              </a:spcBef>
              <a:spcAft>
                <a:spcPct val="0"/>
              </a:spcAft>
              <a:defRPr sz="2000" b="1" kern="1200">
                <a:solidFill>
                  <a:srgbClr val="222A35"/>
                </a:solidFill>
                <a:latin typeface="+mn-lt"/>
                <a:ea typeface="+mn-ea"/>
                <a:cs typeface="+mn-cs"/>
              </a:defRPr>
            </a:lvl1pPr>
            <a:lvl2pPr marL="628650" indent="-171450" algn="l" rtl="0" eaLnBrk="0" fontAlgn="base" hangingPunct="0">
              <a:lnSpc>
                <a:spcPct val="90000"/>
              </a:lnSpc>
              <a:spcBef>
                <a:spcPts val="500"/>
              </a:spcBef>
              <a:spcAft>
                <a:spcPct val="0"/>
              </a:spcAft>
              <a:buFont typeface="Arial" panose="020B0604020202020204" pitchFamily="34" charset="0"/>
              <a:buChar char="•"/>
              <a:defRPr kern="1200">
                <a:solidFill>
                  <a:srgbClr val="767171"/>
                </a:solidFill>
                <a:latin typeface="+mn-lt"/>
                <a:ea typeface="+mn-ea"/>
                <a:cs typeface="+mn-cs"/>
              </a:defRPr>
            </a:lvl2pPr>
            <a:lvl3pPr marL="1085850" indent="-171450" algn="l" rtl="0" eaLnBrk="0" fontAlgn="base" hangingPunct="0">
              <a:lnSpc>
                <a:spcPct val="90000"/>
              </a:lnSpc>
              <a:spcBef>
                <a:spcPts val="500"/>
              </a:spcBef>
              <a:spcAft>
                <a:spcPct val="0"/>
              </a:spcAft>
              <a:buFont typeface="Calibri" panose="020F0502020204030204" pitchFamily="34" charset="0"/>
              <a:buChar char="₋"/>
              <a:defRPr sz="1600" kern="1200">
                <a:solidFill>
                  <a:srgbClr val="CC1819"/>
                </a:solidFill>
                <a:latin typeface="+mn-lt"/>
                <a:ea typeface="+mn-ea"/>
                <a:cs typeface="+mn-cs"/>
              </a:defRPr>
            </a:lvl3pPr>
            <a:lvl4pPr marL="1371600" algn="l" rtl="0" eaLnBrk="0" fontAlgn="base" hangingPunct="0">
              <a:lnSpc>
                <a:spcPct val="90000"/>
              </a:lnSpc>
              <a:spcBef>
                <a:spcPts val="500"/>
              </a:spcBef>
              <a:spcAft>
                <a:spcPct val="0"/>
              </a:spcAft>
              <a:defRPr sz="1200" kern="1200">
                <a:solidFill>
                  <a:srgbClr val="404040"/>
                </a:solidFill>
                <a:latin typeface="+mn-lt"/>
                <a:ea typeface="+mn-ea"/>
                <a:cs typeface="+mn-cs"/>
              </a:defRPr>
            </a:lvl4pPr>
            <a:lvl5pPr marL="1828800" algn="l" rtl="0" eaLnBrk="0" fontAlgn="base" hangingPunct="0">
              <a:lnSpc>
                <a:spcPct val="90000"/>
              </a:lnSpc>
              <a:spcBef>
                <a:spcPts val="500"/>
              </a:spcBef>
              <a:spcAft>
                <a:spcPct val="0"/>
              </a:spcAft>
              <a:defRPr sz="12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eaLnBrk="1" hangingPunct="1">
              <a:lnSpc>
                <a:spcPct val="100000"/>
              </a:lnSpc>
              <a:spcBef>
                <a:spcPct val="0"/>
              </a:spcBef>
              <a:defRPr/>
            </a:pPr>
            <a:r>
              <a:rPr lang="fr-FR" cap="all" dirty="0">
                <a:solidFill>
                  <a:schemeClr val="bg1"/>
                </a:solidFill>
                <a:latin typeface="+mj-lt"/>
                <a:ea typeface="+mj-ea"/>
                <a:cs typeface="+mj-cs"/>
              </a:rPr>
              <a:t>GHT : Une gouvernance très inspirée d’HPST</a:t>
            </a:r>
            <a:br>
              <a:rPr lang="fr-FR" cap="all" dirty="0">
                <a:solidFill>
                  <a:schemeClr val="bg1"/>
                </a:solidFill>
                <a:latin typeface="+mj-lt"/>
                <a:ea typeface="+mj-ea"/>
                <a:cs typeface="+mj-cs"/>
              </a:rPr>
            </a:br>
            <a:r>
              <a:rPr lang="fr-FR" b="0" i="1" cap="all" dirty="0">
                <a:solidFill>
                  <a:schemeClr val="bg1"/>
                </a:solidFill>
                <a:latin typeface="+mj-lt"/>
                <a:ea typeface="+mj-ea"/>
                <a:cs typeface="+mj-cs"/>
              </a:rPr>
              <a:t>art. L.6132-2 et R.6132-9 à R.6132-14 CSP</a:t>
            </a:r>
          </a:p>
        </p:txBody>
      </p:sp>
      <p:cxnSp>
        <p:nvCxnSpPr>
          <p:cNvPr id="32" name="Connecteur droit avec flèche 31"/>
          <p:cNvCxnSpPr/>
          <p:nvPr/>
        </p:nvCxnSpPr>
        <p:spPr>
          <a:xfrm flipV="1">
            <a:off x="4682584" y="4123344"/>
            <a:ext cx="2451643" cy="54051"/>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à coins arrondis 32"/>
          <p:cNvSpPr/>
          <p:nvPr/>
        </p:nvSpPr>
        <p:spPr>
          <a:xfrm>
            <a:off x="7124459" y="3908008"/>
            <a:ext cx="1680046" cy="53877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i="1" dirty="0" smtClean="0">
              <a:solidFill>
                <a:schemeClr val="tx1">
                  <a:lumMod val="85000"/>
                  <a:lumOff val="15000"/>
                </a:schemeClr>
              </a:solidFill>
            </a:endParaRPr>
          </a:p>
          <a:p>
            <a:pPr algn="ctr">
              <a:defRPr/>
            </a:pPr>
            <a:r>
              <a:rPr lang="fr-FR" i="1" dirty="0" smtClean="0">
                <a:solidFill>
                  <a:schemeClr val="tx1">
                    <a:lumMod val="85000"/>
                    <a:lumOff val="15000"/>
                  </a:schemeClr>
                </a:solidFill>
              </a:rPr>
              <a:t>DIM </a:t>
            </a:r>
            <a:r>
              <a:rPr lang="fr-FR" i="1" dirty="0">
                <a:solidFill>
                  <a:schemeClr val="tx1">
                    <a:lumMod val="85000"/>
                    <a:lumOff val="15000"/>
                  </a:schemeClr>
                </a:solidFill>
              </a:rPr>
              <a:t>de GHT</a:t>
            </a:r>
          </a:p>
          <a:p>
            <a:pPr>
              <a:defRPr/>
            </a:pPr>
            <a:endParaRPr lang="fr-FR" i="1" dirty="0">
              <a:solidFill>
                <a:srgbClr val="FF0000"/>
              </a:solidFill>
            </a:endParaRPr>
          </a:p>
        </p:txBody>
      </p:sp>
      <p:sp>
        <p:nvSpPr>
          <p:cNvPr id="35" name="Rectangle à coins arrondis 34"/>
          <p:cNvSpPr/>
          <p:nvPr/>
        </p:nvSpPr>
        <p:spPr>
          <a:xfrm>
            <a:off x="5545147" y="4010118"/>
            <a:ext cx="1044000" cy="280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Char char="-"/>
              <a:defRPr/>
            </a:pPr>
            <a:endParaRPr lang="fr-FR" sz="2000" i="1" dirty="0">
              <a:solidFill>
                <a:schemeClr val="tx1">
                  <a:lumMod val="85000"/>
                  <a:lumOff val="15000"/>
                </a:schemeClr>
              </a:solidFill>
            </a:endParaRPr>
          </a:p>
          <a:p>
            <a:pPr algn="ctr">
              <a:defRPr/>
            </a:pPr>
            <a:r>
              <a:rPr lang="fr-FR" i="1" dirty="0" smtClean="0">
                <a:solidFill>
                  <a:srgbClr val="C00000"/>
                </a:solidFill>
              </a:rPr>
              <a:t>désigne</a:t>
            </a:r>
            <a:r>
              <a:rPr lang="fr-FR" i="1" dirty="0" smtClean="0">
                <a:solidFill>
                  <a:schemeClr val="tx1">
                    <a:lumMod val="85000"/>
                    <a:lumOff val="15000"/>
                  </a:schemeClr>
                </a:solidFill>
              </a:rPr>
              <a:t>  </a:t>
            </a:r>
            <a:endParaRPr lang="fr-FR" i="1" dirty="0">
              <a:solidFill>
                <a:schemeClr val="tx1">
                  <a:lumMod val="85000"/>
                  <a:lumOff val="15000"/>
                </a:schemeClr>
              </a:solidFill>
            </a:endParaRPr>
          </a:p>
          <a:p>
            <a:pPr marL="342900" indent="-342900" algn="ctr">
              <a:buFontTx/>
              <a:buChar char="-"/>
              <a:defRPr/>
            </a:pPr>
            <a:endParaRPr lang="fr-FR" sz="2000" i="1" dirty="0">
              <a:solidFill>
                <a:schemeClr val="tx1">
                  <a:lumMod val="85000"/>
                  <a:lumOff val="15000"/>
                </a:schemeClr>
              </a:solidFill>
            </a:endParaRPr>
          </a:p>
        </p:txBody>
      </p:sp>
      <p:sp>
        <p:nvSpPr>
          <p:cNvPr id="43" name="ZoneTexte 42"/>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867917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texte 2"/>
          <p:cNvSpPr txBox="1">
            <a:spLocks/>
          </p:cNvSpPr>
          <p:nvPr/>
        </p:nvSpPr>
        <p:spPr>
          <a:xfrm>
            <a:off x="419067" y="2724406"/>
            <a:ext cx="8585433" cy="1153136"/>
          </a:xfrm>
          <a:prstGeom prst="rect">
            <a:avLst/>
          </a:prstGeom>
          <a:noFill/>
        </p:spPr>
        <p:txBody>
          <a:bodyPr>
            <a:noAutofit/>
          </a:bodyPr>
          <a:lstStyle>
            <a:lvl1pPr algn="l" rtl="0" eaLnBrk="0" fontAlgn="base" hangingPunct="0">
              <a:lnSpc>
                <a:spcPct val="90000"/>
              </a:lnSpc>
              <a:spcBef>
                <a:spcPts val="1000"/>
              </a:spcBef>
              <a:spcAft>
                <a:spcPct val="0"/>
              </a:spcAft>
              <a:defRPr sz="2000" b="1" kern="1200">
                <a:solidFill>
                  <a:srgbClr val="222A35"/>
                </a:solidFill>
                <a:latin typeface="+mn-lt"/>
                <a:ea typeface="+mn-ea"/>
                <a:cs typeface="+mn-cs"/>
              </a:defRPr>
            </a:lvl1pPr>
            <a:lvl2pPr marL="628650" indent="-171450" algn="l" rtl="0" eaLnBrk="0" fontAlgn="base" hangingPunct="0">
              <a:lnSpc>
                <a:spcPct val="90000"/>
              </a:lnSpc>
              <a:spcBef>
                <a:spcPts val="500"/>
              </a:spcBef>
              <a:spcAft>
                <a:spcPct val="0"/>
              </a:spcAft>
              <a:buFont typeface="Arial" panose="020B0604020202020204" pitchFamily="34" charset="0"/>
              <a:buChar char="•"/>
              <a:defRPr kern="1200">
                <a:solidFill>
                  <a:srgbClr val="767171"/>
                </a:solidFill>
                <a:latin typeface="+mn-lt"/>
                <a:ea typeface="+mn-ea"/>
                <a:cs typeface="+mn-cs"/>
              </a:defRPr>
            </a:lvl2pPr>
            <a:lvl3pPr marL="1085850" indent="-171450" algn="l" rtl="0" eaLnBrk="0" fontAlgn="base" hangingPunct="0">
              <a:lnSpc>
                <a:spcPct val="90000"/>
              </a:lnSpc>
              <a:spcBef>
                <a:spcPts val="500"/>
              </a:spcBef>
              <a:spcAft>
                <a:spcPct val="0"/>
              </a:spcAft>
              <a:buFont typeface="Calibri" panose="020F0502020204030204" pitchFamily="34" charset="0"/>
              <a:buChar char="₋"/>
              <a:defRPr sz="1600" kern="1200">
                <a:solidFill>
                  <a:srgbClr val="767171"/>
                </a:solidFill>
                <a:latin typeface="+mn-lt"/>
                <a:ea typeface="+mn-ea"/>
                <a:cs typeface="+mn-cs"/>
              </a:defRPr>
            </a:lvl3pPr>
            <a:lvl4pPr marL="1371600" algn="l" rtl="0" eaLnBrk="0" fontAlgn="base" hangingPunct="0">
              <a:lnSpc>
                <a:spcPct val="90000"/>
              </a:lnSpc>
              <a:spcBef>
                <a:spcPts val="500"/>
              </a:spcBef>
              <a:spcAft>
                <a:spcPct val="0"/>
              </a:spcAft>
              <a:defRPr sz="1200" kern="1200">
                <a:solidFill>
                  <a:srgbClr val="404040"/>
                </a:solidFill>
                <a:latin typeface="+mn-lt"/>
                <a:ea typeface="+mn-ea"/>
                <a:cs typeface="+mn-cs"/>
              </a:defRPr>
            </a:lvl4pPr>
            <a:lvl5pPr marL="1828800" algn="l" rtl="0" eaLnBrk="0" fontAlgn="base" hangingPunct="0">
              <a:lnSpc>
                <a:spcPct val="90000"/>
              </a:lnSpc>
              <a:spcBef>
                <a:spcPts val="500"/>
              </a:spcBef>
              <a:spcAft>
                <a:spcPct val="0"/>
              </a:spcAft>
              <a:defRPr sz="12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200" b="0" dirty="0">
                <a:solidFill>
                  <a:schemeClr val="tx1"/>
                </a:solidFill>
              </a:rPr>
              <a:t>U</a:t>
            </a:r>
            <a:r>
              <a:rPr lang="fr-FR" sz="2200" b="0" dirty="0" smtClean="0">
                <a:solidFill>
                  <a:schemeClr val="tx1"/>
                </a:solidFill>
              </a:rPr>
              <a:t>ne modification (profonde et … discrète) de l’article L.6143-7 CSP qui fonde les compétences du directeur d’établissement, en qualité de représentant légal</a:t>
            </a:r>
          </a:p>
        </p:txBody>
      </p:sp>
      <p:sp>
        <p:nvSpPr>
          <p:cNvPr id="2" name="Titre 1"/>
          <p:cNvSpPr>
            <a:spLocks noGrp="1"/>
          </p:cNvSpPr>
          <p:nvPr>
            <p:ph type="title"/>
          </p:nvPr>
        </p:nvSpPr>
        <p:spPr>
          <a:xfrm>
            <a:off x="94695" y="167429"/>
            <a:ext cx="7708866" cy="802705"/>
          </a:xfrm>
        </p:spPr>
        <p:txBody>
          <a:bodyPr>
            <a:normAutofit/>
          </a:bodyPr>
          <a:lstStyle/>
          <a:p>
            <a:r>
              <a:rPr lang="fr-FR" sz="2000" dirty="0" smtClean="0"/>
              <a:t>La gouvernance : ce </a:t>
            </a:r>
            <a:r>
              <a:rPr lang="fr-FR" sz="2000" dirty="0"/>
              <a:t>que dit la loi </a:t>
            </a:r>
          </a:p>
        </p:txBody>
      </p:sp>
      <p:sp>
        <p:nvSpPr>
          <p:cNvPr id="7" name="ZoneTexte 6"/>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714100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69294" y="175896"/>
            <a:ext cx="7708866" cy="802705"/>
          </a:xfrm>
        </p:spPr>
        <p:txBody>
          <a:bodyPr>
            <a:normAutofit/>
          </a:bodyPr>
          <a:lstStyle/>
          <a:p>
            <a:r>
              <a:rPr lang="fr-FR" sz="2000" dirty="0"/>
              <a:t>L’établissement support et son </a:t>
            </a:r>
            <a:r>
              <a:rPr lang="fr-FR" sz="2000" dirty="0" smtClean="0"/>
              <a:t>directeur</a:t>
            </a:r>
            <a:endParaRPr lang="fr-FR" sz="2000" dirty="0"/>
          </a:p>
        </p:txBody>
      </p:sp>
      <p:sp>
        <p:nvSpPr>
          <p:cNvPr id="8" name="Espace réservé du contenu 7"/>
          <p:cNvSpPr>
            <a:spLocks noGrp="1"/>
          </p:cNvSpPr>
          <p:nvPr>
            <p:ph sz="quarter" idx="14"/>
          </p:nvPr>
        </p:nvSpPr>
        <p:spPr>
          <a:xfrm>
            <a:off x="264578" y="1066336"/>
            <a:ext cx="8447617" cy="5325762"/>
          </a:xfrm>
        </p:spPr>
        <p:txBody>
          <a:bodyPr>
            <a:noAutofit/>
          </a:bodyPr>
          <a:lstStyle/>
          <a:p>
            <a:r>
              <a:rPr lang="fr-FR" sz="1600" dirty="0">
                <a:solidFill>
                  <a:schemeClr val="tx1"/>
                </a:solidFill>
              </a:rPr>
              <a:t>« Le directeur, conduit la politique générale de l'établissement. Il représente l'établissement dans tous les actes de la vie civile et agit en justice au nom de l'établissement. </a:t>
            </a:r>
            <a:endParaRPr lang="fr-FR" sz="1600" dirty="0" smtClean="0">
              <a:solidFill>
                <a:schemeClr val="tx1"/>
              </a:solidFill>
            </a:endParaRPr>
          </a:p>
          <a:p>
            <a:pPr marL="90488"/>
            <a:endParaRPr lang="fr-FR" sz="100" dirty="0" smtClean="0">
              <a:solidFill>
                <a:schemeClr val="tx1"/>
              </a:solidFill>
            </a:endParaRPr>
          </a:p>
          <a:p>
            <a:r>
              <a:rPr lang="fr-FR" sz="1600" dirty="0" smtClean="0">
                <a:solidFill>
                  <a:schemeClr val="tx1"/>
                </a:solidFill>
              </a:rPr>
              <a:t>Le </a:t>
            </a:r>
            <a:r>
              <a:rPr lang="fr-FR" sz="1600" dirty="0">
                <a:solidFill>
                  <a:schemeClr val="tx1"/>
                </a:solidFill>
              </a:rPr>
              <a:t>directeur est compétent pour régler les affaires de l'établissement autres que celles énumérées aux 1° à 15° (directoire) et autres que celles qui relèvent de la compétence du conseil de surveillance (…). </a:t>
            </a:r>
            <a:endParaRPr lang="fr-FR" sz="1600" dirty="0" smtClean="0">
              <a:solidFill>
                <a:schemeClr val="tx1"/>
              </a:solidFill>
            </a:endParaRPr>
          </a:p>
          <a:p>
            <a:pPr marL="90488"/>
            <a:endParaRPr lang="fr-FR" sz="100" dirty="0">
              <a:solidFill>
                <a:schemeClr val="tx1"/>
              </a:solidFill>
            </a:endParaRPr>
          </a:p>
          <a:p>
            <a:r>
              <a:rPr lang="fr-FR" sz="1600" dirty="0">
                <a:solidFill>
                  <a:schemeClr val="tx1"/>
                </a:solidFill>
              </a:rPr>
              <a:t>Le directeur dispose d'un pouvoir de nomination dans l'établissement. Il propose au DG du CNG la nomination des directeurs adjoints et des directeurs des soins (…) Sur proposition du chef de pôle (…), il propose (…) la nomination et la mise en recherche d'affectation des personnels médicaux (…). </a:t>
            </a:r>
            <a:endParaRPr lang="fr-FR" sz="1600" dirty="0" smtClean="0">
              <a:solidFill>
                <a:schemeClr val="tx1"/>
              </a:solidFill>
            </a:endParaRPr>
          </a:p>
          <a:p>
            <a:pPr marL="90488"/>
            <a:endParaRPr lang="fr-FR" sz="100" dirty="0">
              <a:solidFill>
                <a:schemeClr val="tx1"/>
              </a:solidFill>
            </a:endParaRPr>
          </a:p>
          <a:p>
            <a:r>
              <a:rPr lang="fr-FR" sz="1600" dirty="0">
                <a:solidFill>
                  <a:schemeClr val="tx1"/>
                </a:solidFill>
              </a:rPr>
              <a:t>Le directeur exerce son autorité sur l'ensemble du personnel dans le respect des règles déontologiques ou professionnelles qui s'imposent aux professions de santé (…). </a:t>
            </a:r>
            <a:endParaRPr lang="fr-FR" sz="1600" dirty="0" smtClean="0">
              <a:solidFill>
                <a:schemeClr val="tx1"/>
              </a:solidFill>
            </a:endParaRPr>
          </a:p>
          <a:p>
            <a:pPr marL="90488"/>
            <a:endParaRPr lang="fr-FR" sz="100" dirty="0">
              <a:solidFill>
                <a:schemeClr val="tx1"/>
              </a:solidFill>
            </a:endParaRPr>
          </a:p>
          <a:p>
            <a:r>
              <a:rPr lang="fr-FR" sz="1600" dirty="0">
                <a:solidFill>
                  <a:schemeClr val="tx1"/>
                </a:solidFill>
              </a:rPr>
              <a:t>Le directeur est ordonnateur des dépenses et des recettes de l'établissement. Il a le pouvoir de transiger. Il peut déléguer sa signature </a:t>
            </a:r>
            <a:r>
              <a:rPr lang="fr-FR" sz="1600" dirty="0" smtClean="0">
                <a:solidFill>
                  <a:schemeClr val="tx1"/>
                </a:solidFill>
              </a:rPr>
              <a:t>(…).</a:t>
            </a:r>
          </a:p>
          <a:p>
            <a:pPr marL="90488"/>
            <a:endParaRPr lang="fr-FR" sz="100" dirty="0">
              <a:solidFill>
                <a:schemeClr val="tx1"/>
              </a:solidFill>
            </a:endParaRPr>
          </a:p>
          <a:p>
            <a:r>
              <a:rPr lang="fr-FR" sz="1600" b="1" dirty="0">
                <a:solidFill>
                  <a:schemeClr val="tx1"/>
                </a:solidFill>
              </a:rPr>
              <a:t>Par dérogation, le directeur de l'établissement support du groupement exerce ces compétences pour le compte des établissements de santé parties au GHT pour l'ensemble des activités mentionnées à l'article </a:t>
            </a:r>
            <a:r>
              <a:rPr lang="fr-FR" sz="1600" b="1" dirty="0" smtClean="0">
                <a:solidFill>
                  <a:schemeClr val="tx1"/>
                </a:solidFill>
              </a:rPr>
              <a:t>      L</a:t>
            </a:r>
            <a:r>
              <a:rPr lang="fr-FR" sz="1600" b="1" dirty="0">
                <a:solidFill>
                  <a:schemeClr val="tx1"/>
                </a:solidFill>
              </a:rPr>
              <a:t>. 6132-3. [les 7 mutualisations obligatoires] » </a:t>
            </a:r>
          </a:p>
        </p:txBody>
      </p:sp>
      <p:sp>
        <p:nvSpPr>
          <p:cNvPr id="7" name="ZoneTexte 6"/>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206853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e 15"/>
          <p:cNvSpPr/>
          <p:nvPr/>
        </p:nvSpPr>
        <p:spPr>
          <a:xfrm>
            <a:off x="509409" y="5865130"/>
            <a:ext cx="1761783" cy="65612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1"/>
                </a:solidFill>
              </a:rPr>
              <a:t>CH B</a:t>
            </a:r>
            <a:endParaRPr lang="fr-FR" sz="3200" b="1" dirty="0">
              <a:solidFill>
                <a:schemeClr val="tx1"/>
              </a:solidFill>
            </a:endParaRPr>
          </a:p>
        </p:txBody>
      </p:sp>
      <p:sp>
        <p:nvSpPr>
          <p:cNvPr id="8" name="Ellipse 7"/>
          <p:cNvSpPr/>
          <p:nvPr/>
        </p:nvSpPr>
        <p:spPr>
          <a:xfrm>
            <a:off x="2886249" y="4544270"/>
            <a:ext cx="3212274" cy="1368152"/>
          </a:xfrm>
          <a:prstGeom prst="ellipse">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t>CH A</a:t>
            </a:r>
            <a:endParaRPr lang="fr-FR" sz="3200" b="1" dirty="0"/>
          </a:p>
        </p:txBody>
      </p:sp>
      <p:sp>
        <p:nvSpPr>
          <p:cNvPr id="14" name="Rectangle à coins arrondis 13"/>
          <p:cNvSpPr/>
          <p:nvPr/>
        </p:nvSpPr>
        <p:spPr>
          <a:xfrm>
            <a:off x="788080" y="2291741"/>
            <a:ext cx="1620000" cy="75500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Directeur CH B</a:t>
            </a:r>
            <a:endParaRPr lang="fr-FR" sz="2400" b="1" dirty="0">
              <a:solidFill>
                <a:schemeClr val="tx1"/>
              </a:solidFill>
            </a:endParaRPr>
          </a:p>
        </p:txBody>
      </p:sp>
      <p:sp>
        <p:nvSpPr>
          <p:cNvPr id="15" name="Rectangle à coins arrondis 14"/>
          <p:cNvSpPr/>
          <p:nvPr/>
        </p:nvSpPr>
        <p:spPr>
          <a:xfrm>
            <a:off x="6531953" y="2244497"/>
            <a:ext cx="1620000" cy="75500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Directeur CH C</a:t>
            </a:r>
            <a:endParaRPr lang="fr-FR" sz="2400" b="1" dirty="0">
              <a:solidFill>
                <a:schemeClr val="tx1"/>
              </a:solidFill>
            </a:endParaRPr>
          </a:p>
        </p:txBody>
      </p:sp>
      <p:sp>
        <p:nvSpPr>
          <p:cNvPr id="18" name="Flèche vers le bas 17"/>
          <p:cNvSpPr/>
          <p:nvPr/>
        </p:nvSpPr>
        <p:spPr>
          <a:xfrm>
            <a:off x="3728572" y="2946400"/>
            <a:ext cx="1420736" cy="1763755"/>
          </a:xfrm>
          <a:prstGeom prst="downArrow">
            <a:avLst/>
          </a:prstGeom>
          <a:solidFill>
            <a:srgbClr val="EAA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a:off x="6983357" y="3000561"/>
            <a:ext cx="667496" cy="173769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1223042" y="3034309"/>
            <a:ext cx="667496" cy="1713182"/>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vers le bas 19"/>
          <p:cNvSpPr/>
          <p:nvPr/>
        </p:nvSpPr>
        <p:spPr>
          <a:xfrm rot="19423286">
            <a:off x="5701397" y="2722455"/>
            <a:ext cx="414240" cy="2482759"/>
          </a:xfrm>
          <a:prstGeom prst="downArrow">
            <a:avLst/>
          </a:prstGeom>
          <a:solidFill>
            <a:srgbClr val="EAA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vers le bas 20"/>
          <p:cNvSpPr/>
          <p:nvPr/>
        </p:nvSpPr>
        <p:spPr>
          <a:xfrm rot="2174994">
            <a:off x="2729015" y="2762835"/>
            <a:ext cx="414240" cy="2396160"/>
          </a:xfrm>
          <a:prstGeom prst="downArrow">
            <a:avLst/>
          </a:prstGeom>
          <a:solidFill>
            <a:srgbClr val="EAA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2907828" y="1621827"/>
            <a:ext cx="2988332" cy="123177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solidFill>
              </a:rPr>
              <a:t>Directeur de l’établissement support A</a:t>
            </a:r>
            <a:endParaRPr lang="fr-FR" sz="2400" b="1" dirty="0">
              <a:solidFill>
                <a:schemeClr val="bg1"/>
              </a:solidFill>
            </a:endParaRPr>
          </a:p>
        </p:txBody>
      </p:sp>
      <p:graphicFrame>
        <p:nvGraphicFramePr>
          <p:cNvPr id="12" name="Graphique 11"/>
          <p:cNvGraphicFramePr/>
          <p:nvPr>
            <p:extLst/>
          </p:nvPr>
        </p:nvGraphicFramePr>
        <p:xfrm>
          <a:off x="640145" y="4453426"/>
          <a:ext cx="1907268" cy="17634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Graphique 23"/>
          <p:cNvGraphicFramePr/>
          <p:nvPr>
            <p:extLst/>
          </p:nvPr>
        </p:nvGraphicFramePr>
        <p:xfrm>
          <a:off x="6443201" y="4533188"/>
          <a:ext cx="1907268" cy="1730865"/>
        </p:xfrm>
        <a:graphic>
          <a:graphicData uri="http://schemas.openxmlformats.org/drawingml/2006/chart">
            <c:chart xmlns:c="http://schemas.openxmlformats.org/drawingml/2006/chart" xmlns:r="http://schemas.openxmlformats.org/officeDocument/2006/relationships" r:id="rId3"/>
          </a:graphicData>
        </a:graphic>
      </p:graphicFrame>
      <p:sp>
        <p:nvSpPr>
          <p:cNvPr id="25" name="Ellipse 24"/>
          <p:cNvSpPr/>
          <p:nvPr/>
        </p:nvSpPr>
        <p:spPr>
          <a:xfrm>
            <a:off x="6457950" y="5869702"/>
            <a:ext cx="1761783" cy="65612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1"/>
                </a:solidFill>
              </a:rPr>
              <a:t>CH C</a:t>
            </a:r>
            <a:endParaRPr lang="fr-FR" sz="3200" b="1" dirty="0">
              <a:solidFill>
                <a:schemeClr val="tx1"/>
              </a:solidFill>
            </a:endParaRPr>
          </a:p>
        </p:txBody>
      </p:sp>
      <p:sp>
        <p:nvSpPr>
          <p:cNvPr id="22" name="Titre 1"/>
          <p:cNvSpPr txBox="1">
            <a:spLocks/>
          </p:cNvSpPr>
          <p:nvPr/>
        </p:nvSpPr>
        <p:spPr bwMode="auto">
          <a:xfrm>
            <a:off x="89651" y="159616"/>
            <a:ext cx="7578130" cy="80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100000"/>
              </a:lnSpc>
              <a:spcBef>
                <a:spcPct val="0"/>
              </a:spcBef>
              <a:spcAft>
                <a:spcPct val="0"/>
              </a:spcAft>
              <a:defRPr sz="2800" b="1" kern="1200">
                <a:solidFill>
                  <a:srgbClr val="222A35"/>
                </a:solidFill>
                <a:latin typeface="+mn-lt"/>
                <a:ea typeface="+mj-ea"/>
                <a:cs typeface="+mj-cs"/>
              </a:defRPr>
            </a:lvl1pPr>
            <a:lvl2pPr algn="l" rtl="0" eaLnBrk="0" fontAlgn="base" hangingPunct="0">
              <a:lnSpc>
                <a:spcPct val="90000"/>
              </a:lnSpc>
              <a:spcBef>
                <a:spcPct val="0"/>
              </a:spcBef>
              <a:spcAft>
                <a:spcPct val="0"/>
              </a:spcAft>
              <a:defRPr sz="2800" b="1">
                <a:solidFill>
                  <a:srgbClr val="222A35"/>
                </a:solidFill>
                <a:latin typeface="Calibri" panose="020F0502020204030204" pitchFamily="34" charset="0"/>
              </a:defRPr>
            </a:lvl2pPr>
            <a:lvl3pPr algn="l" rtl="0" eaLnBrk="0" fontAlgn="base" hangingPunct="0">
              <a:lnSpc>
                <a:spcPct val="90000"/>
              </a:lnSpc>
              <a:spcBef>
                <a:spcPct val="0"/>
              </a:spcBef>
              <a:spcAft>
                <a:spcPct val="0"/>
              </a:spcAft>
              <a:defRPr sz="2800" b="1">
                <a:solidFill>
                  <a:srgbClr val="222A35"/>
                </a:solidFill>
                <a:latin typeface="Calibri" panose="020F0502020204030204" pitchFamily="34" charset="0"/>
              </a:defRPr>
            </a:lvl3pPr>
            <a:lvl4pPr algn="l" rtl="0" eaLnBrk="0" fontAlgn="base" hangingPunct="0">
              <a:lnSpc>
                <a:spcPct val="90000"/>
              </a:lnSpc>
              <a:spcBef>
                <a:spcPct val="0"/>
              </a:spcBef>
              <a:spcAft>
                <a:spcPct val="0"/>
              </a:spcAft>
              <a:defRPr sz="2800" b="1">
                <a:solidFill>
                  <a:srgbClr val="222A35"/>
                </a:solidFill>
                <a:latin typeface="Calibri" panose="020F0502020204030204" pitchFamily="34" charset="0"/>
              </a:defRPr>
            </a:lvl4pPr>
            <a:lvl5pPr algn="l" rtl="0" eaLnBrk="0" fontAlgn="base" hangingPunct="0">
              <a:lnSpc>
                <a:spcPct val="90000"/>
              </a:lnSpc>
              <a:spcBef>
                <a:spcPct val="0"/>
              </a:spcBef>
              <a:spcAft>
                <a:spcPct val="0"/>
              </a:spcAft>
              <a:defRPr sz="2800" b="1">
                <a:solidFill>
                  <a:srgbClr val="222A35"/>
                </a:solidFill>
                <a:latin typeface="Calibri" panose="020F0502020204030204" pitchFamily="34" charset="0"/>
              </a:defRPr>
            </a:lvl5pPr>
            <a:lvl6pPr marL="457200" algn="l" rtl="0" fontAlgn="base">
              <a:lnSpc>
                <a:spcPct val="90000"/>
              </a:lnSpc>
              <a:spcBef>
                <a:spcPct val="0"/>
              </a:spcBef>
              <a:spcAft>
                <a:spcPct val="0"/>
              </a:spcAft>
              <a:defRPr sz="2400" b="1">
                <a:solidFill>
                  <a:srgbClr val="222A35"/>
                </a:solidFill>
                <a:latin typeface="Calibri" panose="020F0502020204030204" pitchFamily="34" charset="0"/>
              </a:defRPr>
            </a:lvl6pPr>
            <a:lvl7pPr marL="914400" algn="l" rtl="0" fontAlgn="base">
              <a:lnSpc>
                <a:spcPct val="90000"/>
              </a:lnSpc>
              <a:spcBef>
                <a:spcPct val="0"/>
              </a:spcBef>
              <a:spcAft>
                <a:spcPct val="0"/>
              </a:spcAft>
              <a:defRPr sz="2400" b="1">
                <a:solidFill>
                  <a:srgbClr val="222A35"/>
                </a:solidFill>
                <a:latin typeface="Calibri" panose="020F0502020204030204" pitchFamily="34" charset="0"/>
              </a:defRPr>
            </a:lvl7pPr>
            <a:lvl8pPr marL="1371600" algn="l" rtl="0" fontAlgn="base">
              <a:lnSpc>
                <a:spcPct val="90000"/>
              </a:lnSpc>
              <a:spcBef>
                <a:spcPct val="0"/>
              </a:spcBef>
              <a:spcAft>
                <a:spcPct val="0"/>
              </a:spcAft>
              <a:defRPr sz="2400" b="1">
                <a:solidFill>
                  <a:srgbClr val="222A35"/>
                </a:solidFill>
                <a:latin typeface="Calibri" panose="020F0502020204030204" pitchFamily="34" charset="0"/>
              </a:defRPr>
            </a:lvl8pPr>
            <a:lvl9pPr marL="1828800" algn="l" rtl="0" fontAlgn="base">
              <a:lnSpc>
                <a:spcPct val="90000"/>
              </a:lnSpc>
              <a:spcBef>
                <a:spcPct val="0"/>
              </a:spcBef>
              <a:spcAft>
                <a:spcPct val="0"/>
              </a:spcAft>
              <a:defRPr sz="2400" b="1">
                <a:solidFill>
                  <a:srgbClr val="222A35"/>
                </a:solidFill>
                <a:latin typeface="Calibri" panose="020F0502020204030204" pitchFamily="34" charset="0"/>
              </a:defRPr>
            </a:lvl9pPr>
          </a:lstStyle>
          <a:p>
            <a:pPr defTabSz="685800" eaLnBrk="1" hangingPunct="1"/>
            <a:r>
              <a:rPr lang="fr-FR" sz="2000" cap="all" dirty="0">
                <a:solidFill>
                  <a:schemeClr val="bg1"/>
                </a:solidFill>
                <a:latin typeface="+mj-lt"/>
              </a:rPr>
              <a:t>L’établissement support et son directeur</a:t>
            </a:r>
          </a:p>
        </p:txBody>
      </p:sp>
      <p:sp>
        <p:nvSpPr>
          <p:cNvPr id="23" name="ZoneTexte 22"/>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96655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761" y="158962"/>
            <a:ext cx="7708866" cy="802705"/>
          </a:xfrm>
        </p:spPr>
        <p:txBody>
          <a:bodyPr>
            <a:normAutofit/>
          </a:bodyPr>
          <a:lstStyle/>
          <a:p>
            <a:pPr fontAlgn="base">
              <a:spcAft>
                <a:spcPct val="0"/>
              </a:spcAft>
            </a:pPr>
            <a:r>
              <a:rPr lang="fr-FR" sz="2000" dirty="0"/>
              <a:t>Les questions sensibles …</a:t>
            </a:r>
          </a:p>
        </p:txBody>
      </p:sp>
      <p:sp>
        <p:nvSpPr>
          <p:cNvPr id="6" name="Rectangle à coins arrondis 5"/>
          <p:cNvSpPr/>
          <p:nvPr/>
        </p:nvSpPr>
        <p:spPr bwMode="auto">
          <a:xfrm>
            <a:off x="614086" y="1424431"/>
            <a:ext cx="3453821" cy="1915361"/>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14288"/>
            <a:endParaRPr lang="fr-FR" sz="2800" dirty="0" smtClean="0">
              <a:solidFill>
                <a:srgbClr val="FF0000"/>
              </a:solidFill>
            </a:endParaRPr>
          </a:p>
          <a:p>
            <a:pPr marL="14288" algn="ctr"/>
            <a:r>
              <a:rPr lang="fr-FR" sz="2800" dirty="0" smtClean="0"/>
              <a:t>Qui </a:t>
            </a:r>
            <a:r>
              <a:rPr lang="fr-FR" sz="2800" dirty="0"/>
              <a:t>fera quoi </a:t>
            </a:r>
            <a:r>
              <a:rPr lang="fr-FR" sz="2800" dirty="0" smtClean="0"/>
              <a:t>? </a:t>
            </a:r>
            <a:endParaRPr lang="fr-FR" sz="2800" dirty="0"/>
          </a:p>
          <a:p>
            <a:pPr marL="14288"/>
            <a:endParaRPr lang="fr-FR" sz="2800" dirty="0"/>
          </a:p>
        </p:txBody>
      </p:sp>
      <p:sp>
        <p:nvSpPr>
          <p:cNvPr id="7" name="Rectangle à coins arrondis 6"/>
          <p:cNvSpPr/>
          <p:nvPr/>
        </p:nvSpPr>
        <p:spPr bwMode="auto">
          <a:xfrm>
            <a:off x="4799223" y="1424431"/>
            <a:ext cx="3430375" cy="191536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14288"/>
            <a:r>
              <a:rPr lang="fr-FR" sz="2800" dirty="0" smtClean="0">
                <a:solidFill>
                  <a:srgbClr val="FF0000"/>
                </a:solidFill>
              </a:rPr>
              <a:t> </a:t>
            </a:r>
            <a:endParaRPr lang="fr-FR" sz="2800" dirty="0">
              <a:solidFill>
                <a:srgbClr val="FF0000"/>
              </a:solidFill>
            </a:endParaRPr>
          </a:p>
          <a:p>
            <a:pPr marL="14288" algn="ctr"/>
            <a:r>
              <a:rPr lang="fr-FR" sz="2800" dirty="0"/>
              <a:t>Qui sera responsable de quoi ? </a:t>
            </a:r>
          </a:p>
          <a:p>
            <a:pPr marL="14288"/>
            <a:endParaRPr lang="fr-FR" sz="2800" dirty="0"/>
          </a:p>
        </p:txBody>
      </p:sp>
      <p:sp>
        <p:nvSpPr>
          <p:cNvPr id="8" name="Rectangle à coins arrondis 7"/>
          <p:cNvSpPr/>
          <p:nvPr/>
        </p:nvSpPr>
        <p:spPr bwMode="auto">
          <a:xfrm>
            <a:off x="590640" y="3890449"/>
            <a:ext cx="7592067" cy="894115"/>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14288"/>
            <a:r>
              <a:rPr lang="fr-FR" sz="2800" dirty="0" smtClean="0">
                <a:solidFill>
                  <a:srgbClr val="FF0000"/>
                </a:solidFill>
              </a:rPr>
              <a:t> </a:t>
            </a:r>
            <a:endParaRPr lang="fr-FR" sz="2800" dirty="0">
              <a:solidFill>
                <a:srgbClr val="FF0000"/>
              </a:solidFill>
            </a:endParaRPr>
          </a:p>
          <a:p>
            <a:pPr marL="14288" algn="ctr"/>
            <a:r>
              <a:rPr lang="fr-FR" sz="2800" dirty="0" smtClean="0"/>
              <a:t>Comment renoncer sans déchoir ? </a:t>
            </a:r>
            <a:endParaRPr lang="fr-FR" sz="2800" dirty="0"/>
          </a:p>
          <a:p>
            <a:pPr marL="14288"/>
            <a:endParaRPr lang="fr-FR" sz="2800" dirty="0"/>
          </a:p>
        </p:txBody>
      </p:sp>
      <p:sp>
        <p:nvSpPr>
          <p:cNvPr id="3" name="Double flèche horizontale 2"/>
          <p:cNvSpPr/>
          <p:nvPr/>
        </p:nvSpPr>
        <p:spPr>
          <a:xfrm>
            <a:off x="4005671" y="2053824"/>
            <a:ext cx="855785" cy="656574"/>
          </a:xfrm>
          <a:prstGeom prst="lef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bwMode="auto">
          <a:xfrm>
            <a:off x="590641" y="4966901"/>
            <a:ext cx="7592067" cy="894115"/>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14288"/>
            <a:r>
              <a:rPr lang="fr-FR" sz="2800" dirty="0" smtClean="0">
                <a:solidFill>
                  <a:srgbClr val="FF0000"/>
                </a:solidFill>
              </a:rPr>
              <a:t> </a:t>
            </a:r>
            <a:endParaRPr lang="fr-FR" sz="2800" dirty="0">
              <a:solidFill>
                <a:srgbClr val="FF0000"/>
              </a:solidFill>
            </a:endParaRPr>
          </a:p>
          <a:p>
            <a:pPr marL="14288" algn="ctr"/>
            <a:r>
              <a:rPr lang="fr-FR" sz="2800" dirty="0" smtClean="0"/>
              <a:t>Comment être pleinement opérationnel ? </a:t>
            </a:r>
            <a:endParaRPr lang="fr-FR" sz="2800" dirty="0"/>
          </a:p>
          <a:p>
            <a:pPr marL="14288"/>
            <a:endParaRPr lang="fr-FR" sz="2800" dirty="0"/>
          </a:p>
        </p:txBody>
      </p:sp>
      <p:sp>
        <p:nvSpPr>
          <p:cNvPr id="10" name="ZoneTexte 9"/>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753136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4670" y="260605"/>
            <a:ext cx="9144000" cy="636863"/>
          </a:xfrm>
        </p:spPr>
        <p:txBody>
          <a:bodyPr>
            <a:noAutofit/>
          </a:bodyPr>
          <a:lstStyle/>
          <a:p>
            <a:r>
              <a:rPr lang="fr-FR" altLang="fr-FR" sz="2000" dirty="0">
                <a:solidFill>
                  <a:prstClr val="white"/>
                </a:solidFill>
              </a:rPr>
              <a:t>La loi de santé, le décret GHT, </a:t>
            </a:r>
            <a:br>
              <a:rPr lang="fr-FR" altLang="fr-FR" sz="2000" dirty="0">
                <a:solidFill>
                  <a:prstClr val="white"/>
                </a:solidFill>
              </a:rPr>
            </a:br>
            <a:r>
              <a:rPr lang="fr-FR" altLang="fr-FR" sz="2000" dirty="0">
                <a:solidFill>
                  <a:prstClr val="white"/>
                </a:solidFill>
              </a:rPr>
              <a:t>et ses impacts en matière de formation</a:t>
            </a:r>
            <a:endParaRPr lang="fr-FR" dirty="0"/>
          </a:p>
        </p:txBody>
      </p:sp>
      <p:sp>
        <p:nvSpPr>
          <p:cNvPr id="3" name="Espace réservé du contenu 2"/>
          <p:cNvSpPr>
            <a:spLocks noGrp="1"/>
          </p:cNvSpPr>
          <p:nvPr>
            <p:ph idx="1"/>
          </p:nvPr>
        </p:nvSpPr>
        <p:spPr/>
        <p:txBody>
          <a:bodyPr/>
          <a:lstStyle/>
          <a:p>
            <a:pPr algn="ctr"/>
            <a:r>
              <a:rPr lang="fr-FR" sz="2400" b="1" dirty="0"/>
              <a:t>La fonction formation </a:t>
            </a:r>
            <a:br>
              <a:rPr lang="fr-FR" sz="2400" b="1" dirty="0"/>
            </a:br>
            <a:r>
              <a:rPr lang="fr-FR" sz="2400" b="1" dirty="0"/>
              <a:t>dans le GHT</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2537245336"/>
              </p:ext>
            </p:extLst>
          </p:nvPr>
        </p:nvGraphicFramePr>
        <p:xfrm>
          <a:off x="159753" y="1141985"/>
          <a:ext cx="1219200" cy="161544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xmlns="" val="20000"/>
                    </a:ext>
                  </a:extLst>
                </a:gridCol>
              </a:tblGrid>
              <a:tr h="0">
                <a:tc>
                  <a:txBody>
                    <a:bodyPr/>
                    <a:lstStyle/>
                    <a:p>
                      <a:r>
                        <a:rPr lang="fr-FR" sz="4000" b="1" cap="all" dirty="0" smtClean="0">
                          <a:solidFill>
                            <a:schemeClr val="accent1"/>
                          </a:solidFill>
                        </a:rPr>
                        <a:t>02</a:t>
                      </a:r>
                      <a:endParaRPr lang="fr-FR" sz="4000" b="1" cap="all" dirty="0">
                        <a:solidFill>
                          <a:schemeClr val="accent1"/>
                        </a:solidFill>
                      </a:endParaRPr>
                    </a:p>
                  </a:txBody>
                  <a:tcP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r>
                        <a:rPr lang="fr-FR" sz="900" b="1" cap="all" dirty="0" smtClean="0">
                          <a:solidFill>
                            <a:schemeClr val="tx1"/>
                          </a:solidFill>
                        </a:rPr>
                        <a:t>Partie</a:t>
                      </a:r>
                      <a:r>
                        <a:rPr lang="fr-FR" sz="900" b="1" cap="all" baseline="0" dirty="0" smtClean="0">
                          <a:solidFill>
                            <a:schemeClr val="tx1"/>
                          </a:solidFill>
                        </a:rPr>
                        <a:t> 1</a:t>
                      </a:r>
                      <a:endParaRPr lang="fr-FR" sz="900" b="1" cap="all" dirty="0">
                        <a:solidFill>
                          <a:schemeClr val="tx1"/>
                        </a:solidFill>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r>
                        <a:rPr lang="fr-FR" sz="900" b="1" cap="all" dirty="0" smtClean="0"/>
                        <a:t>Partie</a:t>
                      </a:r>
                      <a:r>
                        <a:rPr lang="fr-FR" sz="900" b="1" cap="all" baseline="0" dirty="0" smtClean="0"/>
                        <a:t> 2</a:t>
                      </a:r>
                      <a:endParaRPr lang="fr-FR" sz="900" b="1" cap="all"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marL="0" algn="l" defTabSz="685800" rtl="0" eaLnBrk="1" latinLnBrk="0" hangingPunct="1"/>
                      <a:r>
                        <a:rPr lang="fr-FR" sz="900" b="1" kern="1200" cap="all" dirty="0" smtClean="0">
                          <a:solidFill>
                            <a:schemeClr val="accent1"/>
                          </a:solidFill>
                          <a:latin typeface="+mn-lt"/>
                          <a:ea typeface="+mn-ea"/>
                          <a:cs typeface="+mn-cs"/>
                        </a:rPr>
                        <a:t>Partie 3</a:t>
                      </a:r>
                      <a:endParaRPr lang="fr-FR" sz="900" b="1" kern="1200" cap="all" dirty="0">
                        <a:solidFill>
                          <a:schemeClr val="accent1"/>
                        </a:solidFill>
                        <a:latin typeface="+mn-lt"/>
                        <a:ea typeface="+mn-ea"/>
                        <a:cs typeface="+mn-cs"/>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r>
                        <a:rPr lang="fr-FR" sz="900" b="1" cap="all" dirty="0" smtClean="0"/>
                        <a:t>Partie 4</a:t>
                      </a:r>
                      <a:endParaRPr lang="fr-FR" sz="900" b="1" cap="all"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1187629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8415" y="4818006"/>
            <a:ext cx="2000228" cy="465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DIM de territoire</a:t>
            </a:r>
            <a:endParaRPr lang="fr-FR" b="1" dirty="0">
              <a:solidFill>
                <a:schemeClr val="tx1"/>
              </a:solidFill>
            </a:endParaRPr>
          </a:p>
        </p:txBody>
      </p:sp>
      <p:sp>
        <p:nvSpPr>
          <p:cNvPr id="7" name="Rectangle 6"/>
          <p:cNvSpPr/>
          <p:nvPr/>
        </p:nvSpPr>
        <p:spPr>
          <a:xfrm>
            <a:off x="1100492" y="5181391"/>
            <a:ext cx="2311575"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u="sng" dirty="0" smtClean="0">
                <a:solidFill>
                  <a:schemeClr val="tx1"/>
                </a:solidFill>
              </a:rPr>
              <a:t>Fonction achats</a:t>
            </a:r>
            <a:endParaRPr lang="fr-FR" b="1" u="sng" dirty="0">
              <a:solidFill>
                <a:schemeClr val="tx1"/>
              </a:solidFill>
            </a:endParaRPr>
          </a:p>
        </p:txBody>
      </p:sp>
      <p:sp>
        <p:nvSpPr>
          <p:cNvPr id="11" name="Rectangle 10"/>
          <p:cNvSpPr/>
          <p:nvPr/>
        </p:nvSpPr>
        <p:spPr>
          <a:xfrm>
            <a:off x="4355137" y="5920584"/>
            <a:ext cx="1273954"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Imagerie</a:t>
            </a:r>
            <a:endParaRPr lang="fr-FR" b="1" dirty="0">
              <a:solidFill>
                <a:schemeClr val="tx1"/>
              </a:solidFill>
            </a:endParaRPr>
          </a:p>
        </p:txBody>
      </p:sp>
      <p:sp>
        <p:nvSpPr>
          <p:cNvPr id="13" name="Rectangle 12"/>
          <p:cNvSpPr/>
          <p:nvPr/>
        </p:nvSpPr>
        <p:spPr>
          <a:xfrm>
            <a:off x="4355136" y="4610750"/>
            <a:ext cx="1459407"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a:t>
            </a:r>
            <a:r>
              <a:rPr lang="fr-FR" b="1" dirty="0" smtClean="0">
                <a:solidFill>
                  <a:schemeClr val="tx1"/>
                </a:solidFill>
              </a:rPr>
              <a:t>harmacie</a:t>
            </a:r>
            <a:endParaRPr lang="fr-FR" b="1" dirty="0">
              <a:solidFill>
                <a:schemeClr val="tx1"/>
              </a:solidFill>
            </a:endParaRPr>
          </a:p>
        </p:txBody>
      </p:sp>
      <p:sp>
        <p:nvSpPr>
          <p:cNvPr id="16" name="Rectangle 15"/>
          <p:cNvSpPr/>
          <p:nvPr/>
        </p:nvSpPr>
        <p:spPr>
          <a:xfrm>
            <a:off x="4381850" y="5250452"/>
            <a:ext cx="1107677"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Biologie</a:t>
            </a:r>
            <a:endParaRPr lang="fr-FR" b="1" dirty="0">
              <a:solidFill>
                <a:schemeClr val="tx1"/>
              </a:solidFill>
            </a:endParaRPr>
          </a:p>
        </p:txBody>
      </p:sp>
      <p:sp>
        <p:nvSpPr>
          <p:cNvPr id="18" name="Rectangle 17"/>
          <p:cNvSpPr/>
          <p:nvPr/>
        </p:nvSpPr>
        <p:spPr>
          <a:xfrm>
            <a:off x="6934729" y="6011495"/>
            <a:ext cx="2293942"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Fonctions logistiques, administratives…</a:t>
            </a:r>
            <a:endParaRPr lang="fr-FR" b="1" dirty="0">
              <a:solidFill>
                <a:schemeClr val="tx1"/>
              </a:solidFill>
            </a:endParaRPr>
          </a:p>
        </p:txBody>
      </p:sp>
      <p:sp>
        <p:nvSpPr>
          <p:cNvPr id="20" name="Rectangle 19"/>
          <p:cNvSpPr/>
          <p:nvPr/>
        </p:nvSpPr>
        <p:spPr>
          <a:xfrm>
            <a:off x="6947818" y="4583207"/>
            <a:ext cx="2196181" cy="975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Equipes médicales communes/pôles </a:t>
            </a:r>
            <a:r>
              <a:rPr lang="fr-FR" b="1" dirty="0" err="1" smtClean="0">
                <a:solidFill>
                  <a:schemeClr val="tx1"/>
                </a:solidFill>
              </a:rPr>
              <a:t>inter-Ets</a:t>
            </a:r>
            <a:endParaRPr lang="fr-FR" b="1" dirty="0">
              <a:solidFill>
                <a:schemeClr val="tx1"/>
              </a:solidFill>
            </a:endParaRPr>
          </a:p>
        </p:txBody>
      </p:sp>
      <p:sp>
        <p:nvSpPr>
          <p:cNvPr id="22" name="Rectangle 21"/>
          <p:cNvSpPr/>
          <p:nvPr/>
        </p:nvSpPr>
        <p:spPr>
          <a:xfrm>
            <a:off x="1106285" y="4320370"/>
            <a:ext cx="1908000"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SIH convergent</a:t>
            </a:r>
            <a:endParaRPr lang="fr-FR" b="1" dirty="0">
              <a:solidFill>
                <a:schemeClr val="tx1"/>
              </a:solidFill>
            </a:endParaRPr>
          </a:p>
        </p:txBody>
      </p:sp>
      <p:sp>
        <p:nvSpPr>
          <p:cNvPr id="23" name="Flèche droite 22"/>
          <p:cNvSpPr/>
          <p:nvPr/>
        </p:nvSpPr>
        <p:spPr>
          <a:xfrm>
            <a:off x="596787" y="4492354"/>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293432" y="1095383"/>
            <a:ext cx="8535282" cy="41365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chemeClr val="tx1"/>
                </a:solidFill>
              </a:rPr>
              <a:t>2 - Les mutualisations</a:t>
            </a:r>
            <a:endParaRPr lang="fr-FR" sz="2200" b="1" dirty="0">
              <a:solidFill>
                <a:schemeClr val="tx1"/>
              </a:solidFill>
            </a:endParaRPr>
          </a:p>
        </p:txBody>
      </p:sp>
      <p:sp>
        <p:nvSpPr>
          <p:cNvPr id="27" name="Rectangle à coins arrondis 26"/>
          <p:cNvSpPr/>
          <p:nvPr/>
        </p:nvSpPr>
        <p:spPr>
          <a:xfrm>
            <a:off x="42335" y="2616481"/>
            <a:ext cx="3677055" cy="171422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Fonctions</a:t>
            </a:r>
          </a:p>
          <a:p>
            <a:pPr algn="ctr"/>
            <a:r>
              <a:rPr lang="fr-FR" sz="2000" b="1" dirty="0" smtClean="0">
                <a:solidFill>
                  <a:schemeClr val="tx1"/>
                </a:solidFill>
              </a:rPr>
              <a:t>obligatoirement assurées </a:t>
            </a:r>
            <a:r>
              <a:rPr lang="fr-FR" sz="2000" b="1" dirty="0">
                <a:solidFill>
                  <a:schemeClr val="tx1"/>
                </a:solidFill>
              </a:rPr>
              <a:t>par </a:t>
            </a:r>
            <a:r>
              <a:rPr lang="fr-FR" sz="2000" b="1" dirty="0" smtClean="0">
                <a:solidFill>
                  <a:schemeClr val="tx1"/>
                </a:solidFill>
              </a:rPr>
              <a:t>l’établissement support « pour le compte » des établissements parties</a:t>
            </a:r>
            <a:endParaRPr lang="fr-FR" sz="2000" b="1" dirty="0">
              <a:solidFill>
                <a:schemeClr val="tx1"/>
              </a:solidFill>
            </a:endParaRPr>
          </a:p>
        </p:txBody>
      </p:sp>
      <p:sp>
        <p:nvSpPr>
          <p:cNvPr id="28" name="Rectangle à coins arrondis 27"/>
          <p:cNvSpPr/>
          <p:nvPr/>
        </p:nvSpPr>
        <p:spPr>
          <a:xfrm>
            <a:off x="3787241" y="2622468"/>
            <a:ext cx="2625450" cy="172530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Fonctions obligatoirement « organisées en commun »</a:t>
            </a:r>
            <a:endParaRPr lang="fr-FR" sz="2000" b="1" dirty="0">
              <a:solidFill>
                <a:schemeClr val="tx1"/>
              </a:solidFill>
            </a:endParaRPr>
          </a:p>
        </p:txBody>
      </p:sp>
      <p:sp>
        <p:nvSpPr>
          <p:cNvPr id="29" name="Rectangle à coins arrondis 28"/>
          <p:cNvSpPr/>
          <p:nvPr/>
        </p:nvSpPr>
        <p:spPr>
          <a:xfrm>
            <a:off x="6497476" y="2613350"/>
            <a:ext cx="2573570" cy="171323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Fonctions mutualisées facultatives</a:t>
            </a:r>
            <a:endParaRPr lang="fr-FR" sz="2000" b="1" dirty="0">
              <a:solidFill>
                <a:schemeClr val="tx1"/>
              </a:solidFill>
            </a:endParaRPr>
          </a:p>
        </p:txBody>
      </p:sp>
      <p:cxnSp>
        <p:nvCxnSpPr>
          <p:cNvPr id="6" name="Connecteur droit avec flèche 5"/>
          <p:cNvCxnSpPr/>
          <p:nvPr/>
        </p:nvCxnSpPr>
        <p:spPr>
          <a:xfrm>
            <a:off x="4820399" y="1509036"/>
            <a:ext cx="2375" cy="1080000"/>
          </a:xfrm>
          <a:prstGeom prst="straightConnector1">
            <a:avLst/>
          </a:prstGeom>
          <a:ln w="98425">
            <a:solidFill>
              <a:srgbClr val="002C77"/>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1485089" y="1716670"/>
            <a:ext cx="6235" cy="805821"/>
          </a:xfrm>
          <a:prstGeom prst="straightConnector1">
            <a:avLst/>
          </a:prstGeom>
          <a:ln w="98425">
            <a:solidFill>
              <a:srgbClr val="002C77"/>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7784844" y="1669232"/>
            <a:ext cx="0" cy="889476"/>
          </a:xfrm>
          <a:prstGeom prst="straightConnector1">
            <a:avLst/>
          </a:prstGeom>
          <a:ln w="98425">
            <a:solidFill>
              <a:srgbClr val="002C7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V="1">
            <a:off x="1435893" y="1727791"/>
            <a:ext cx="6348951" cy="30384"/>
          </a:xfrm>
          <a:prstGeom prst="straightConnector1">
            <a:avLst/>
          </a:prstGeom>
          <a:ln w="98425">
            <a:solidFill>
              <a:srgbClr val="002C77"/>
            </a:solidFill>
            <a:tailEnd type="none"/>
          </a:ln>
        </p:spPr>
        <p:style>
          <a:lnRef idx="1">
            <a:schemeClr val="accent1"/>
          </a:lnRef>
          <a:fillRef idx="0">
            <a:schemeClr val="accent1"/>
          </a:fillRef>
          <a:effectRef idx="0">
            <a:schemeClr val="accent1"/>
          </a:effectRef>
          <a:fontRef idx="minor">
            <a:schemeClr val="tx1"/>
          </a:fontRef>
        </p:style>
      </p:cxnSp>
      <p:sp>
        <p:nvSpPr>
          <p:cNvPr id="43" name="Espace réservé du texte 2"/>
          <p:cNvSpPr txBox="1">
            <a:spLocks/>
          </p:cNvSpPr>
          <p:nvPr/>
        </p:nvSpPr>
        <p:spPr>
          <a:xfrm>
            <a:off x="99019" y="359987"/>
            <a:ext cx="8737833" cy="452731"/>
          </a:xfrm>
          <a:prstGeom prst="rect">
            <a:avLst/>
          </a:prstGeom>
          <a:noFill/>
        </p:spPr>
        <p:txBody>
          <a:bodyPr>
            <a:noAutofit/>
          </a:bodyPr>
          <a:lstStyle>
            <a:lvl1pPr algn="l" rtl="0" eaLnBrk="0" fontAlgn="base" hangingPunct="0">
              <a:lnSpc>
                <a:spcPct val="90000"/>
              </a:lnSpc>
              <a:spcBef>
                <a:spcPts val="1000"/>
              </a:spcBef>
              <a:spcAft>
                <a:spcPct val="0"/>
              </a:spcAft>
              <a:defRPr sz="2000" b="1" kern="1200">
                <a:solidFill>
                  <a:srgbClr val="222A35"/>
                </a:solidFill>
                <a:latin typeface="+mn-lt"/>
                <a:ea typeface="+mn-ea"/>
                <a:cs typeface="+mn-cs"/>
              </a:defRPr>
            </a:lvl1pPr>
            <a:lvl2pPr marL="628650" indent="-171450" algn="l" rtl="0" eaLnBrk="0" fontAlgn="base" hangingPunct="0">
              <a:lnSpc>
                <a:spcPct val="90000"/>
              </a:lnSpc>
              <a:spcBef>
                <a:spcPts val="500"/>
              </a:spcBef>
              <a:spcAft>
                <a:spcPct val="0"/>
              </a:spcAft>
              <a:buFont typeface="Arial" panose="020B0604020202020204" pitchFamily="34" charset="0"/>
              <a:buChar char="•"/>
              <a:defRPr kern="1200">
                <a:solidFill>
                  <a:srgbClr val="767171"/>
                </a:solidFill>
                <a:latin typeface="+mn-lt"/>
                <a:ea typeface="+mn-ea"/>
                <a:cs typeface="+mn-cs"/>
              </a:defRPr>
            </a:lvl2pPr>
            <a:lvl3pPr marL="1085850" indent="-171450" algn="l" rtl="0" eaLnBrk="0" fontAlgn="base" hangingPunct="0">
              <a:lnSpc>
                <a:spcPct val="90000"/>
              </a:lnSpc>
              <a:spcBef>
                <a:spcPts val="500"/>
              </a:spcBef>
              <a:spcAft>
                <a:spcPct val="0"/>
              </a:spcAft>
              <a:buFont typeface="Calibri" panose="020F0502020204030204" pitchFamily="34" charset="0"/>
              <a:buChar char="₋"/>
              <a:defRPr sz="1600" kern="1200">
                <a:solidFill>
                  <a:srgbClr val="767171"/>
                </a:solidFill>
                <a:latin typeface="+mn-lt"/>
                <a:ea typeface="+mn-ea"/>
                <a:cs typeface="+mn-cs"/>
              </a:defRPr>
            </a:lvl3pPr>
            <a:lvl4pPr marL="1371600" algn="l" rtl="0" eaLnBrk="0" fontAlgn="base" hangingPunct="0">
              <a:lnSpc>
                <a:spcPct val="90000"/>
              </a:lnSpc>
              <a:spcBef>
                <a:spcPts val="500"/>
              </a:spcBef>
              <a:spcAft>
                <a:spcPct val="0"/>
              </a:spcAft>
              <a:defRPr sz="1200" kern="1200">
                <a:solidFill>
                  <a:srgbClr val="404040"/>
                </a:solidFill>
                <a:latin typeface="+mn-lt"/>
                <a:ea typeface="+mn-ea"/>
                <a:cs typeface="+mn-cs"/>
              </a:defRPr>
            </a:lvl4pPr>
            <a:lvl5pPr marL="1828800" algn="l" rtl="0" eaLnBrk="0" fontAlgn="base" hangingPunct="0">
              <a:lnSpc>
                <a:spcPct val="90000"/>
              </a:lnSpc>
              <a:spcBef>
                <a:spcPts val="500"/>
              </a:spcBef>
              <a:spcAft>
                <a:spcPct val="0"/>
              </a:spcAft>
              <a:defRPr sz="12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eaLnBrk="1" hangingPunct="1">
              <a:spcBef>
                <a:spcPct val="0"/>
              </a:spcBef>
            </a:pPr>
            <a:r>
              <a:rPr lang="fr-FR" cap="all" dirty="0">
                <a:solidFill>
                  <a:prstClr val="white"/>
                </a:solidFill>
                <a:latin typeface="+mj-lt"/>
                <a:ea typeface="+mj-ea"/>
                <a:cs typeface="+mj-cs"/>
              </a:rPr>
              <a:t>Les mutualisations</a:t>
            </a:r>
          </a:p>
          <a:p>
            <a:endParaRPr lang="fr-FR" sz="2400" b="0" dirty="0" smtClean="0">
              <a:solidFill>
                <a:schemeClr val="bg1"/>
              </a:solidFill>
            </a:endParaRPr>
          </a:p>
        </p:txBody>
      </p:sp>
      <p:sp>
        <p:nvSpPr>
          <p:cNvPr id="30" name="Flèche droite 29"/>
          <p:cNvSpPr/>
          <p:nvPr/>
        </p:nvSpPr>
        <p:spPr>
          <a:xfrm>
            <a:off x="596787" y="4936737"/>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droite 30"/>
          <p:cNvSpPr/>
          <p:nvPr/>
        </p:nvSpPr>
        <p:spPr>
          <a:xfrm>
            <a:off x="596786" y="5414267"/>
            <a:ext cx="392831" cy="267469"/>
          </a:xfrm>
          <a:prstGeom prst="rightArrow">
            <a:avLst/>
          </a:prstGeom>
          <a:solidFill>
            <a:schemeClr val="bg1">
              <a:lumMod val="50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droite 33"/>
          <p:cNvSpPr/>
          <p:nvPr/>
        </p:nvSpPr>
        <p:spPr>
          <a:xfrm>
            <a:off x="596785" y="6108980"/>
            <a:ext cx="392831" cy="267469"/>
          </a:xfrm>
          <a:prstGeom prst="rightArrow">
            <a:avLst/>
          </a:prstGeom>
          <a:solidFill>
            <a:schemeClr val="bg1">
              <a:lumMod val="50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droite 34"/>
          <p:cNvSpPr/>
          <p:nvPr/>
        </p:nvSpPr>
        <p:spPr>
          <a:xfrm>
            <a:off x="3905779" y="4775309"/>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droite 36"/>
          <p:cNvSpPr/>
          <p:nvPr/>
        </p:nvSpPr>
        <p:spPr>
          <a:xfrm>
            <a:off x="3923835" y="5415566"/>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droite 37"/>
          <p:cNvSpPr/>
          <p:nvPr/>
        </p:nvSpPr>
        <p:spPr>
          <a:xfrm>
            <a:off x="6457228" y="4929028"/>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droite 38"/>
          <p:cNvSpPr/>
          <p:nvPr/>
        </p:nvSpPr>
        <p:spPr>
          <a:xfrm>
            <a:off x="3905778" y="6105539"/>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lèche droite 39"/>
          <p:cNvSpPr/>
          <p:nvPr/>
        </p:nvSpPr>
        <p:spPr>
          <a:xfrm>
            <a:off x="6457227" y="6183479"/>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1091642" y="5908689"/>
            <a:ext cx="2585414" cy="569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u="sng" dirty="0" smtClean="0">
                <a:solidFill>
                  <a:schemeClr val="tx1"/>
                </a:solidFill>
              </a:rPr>
              <a:t>Coordination des écoles / plans de formation et DPC</a:t>
            </a:r>
            <a:endParaRPr lang="fr-FR" b="1" u="sng" dirty="0">
              <a:solidFill>
                <a:schemeClr val="tx1"/>
              </a:solidFill>
            </a:endParaRPr>
          </a:p>
        </p:txBody>
      </p:sp>
      <p:sp>
        <p:nvSpPr>
          <p:cNvPr id="42" name="ZoneTexte 41"/>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330859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194733" y="1081798"/>
            <a:ext cx="8762999" cy="5522202"/>
          </a:xfrm>
          <a:noFill/>
          <a:ln w="79375" cmpd="dbl">
            <a:noFill/>
          </a:ln>
        </p:spPr>
        <p:txBody>
          <a:bodyPr>
            <a:normAutofit/>
          </a:bodyPr>
          <a:lstStyle/>
          <a:p>
            <a:pPr marL="0" indent="0" algn="just">
              <a:buNone/>
            </a:pPr>
            <a:r>
              <a:rPr lang="fr-FR" b="1" dirty="0" smtClean="0"/>
              <a:t>Les </a:t>
            </a:r>
            <a:r>
              <a:rPr lang="fr-FR" b="1" dirty="0"/>
              <a:t>fonctions mutualisées </a:t>
            </a:r>
            <a:r>
              <a:rPr lang="fr-FR" b="1" dirty="0" smtClean="0"/>
              <a:t>obligatoirement : </a:t>
            </a:r>
            <a:r>
              <a:rPr lang="fr-FR" b="0" dirty="0" smtClean="0"/>
              <a:t>La </a:t>
            </a:r>
            <a:r>
              <a:rPr lang="fr-FR" b="0" dirty="0"/>
              <a:t>fonction achats</a:t>
            </a:r>
          </a:p>
          <a:p>
            <a:endParaRPr lang="fr-FR" sz="1800" dirty="0" smtClean="0"/>
          </a:p>
          <a:p>
            <a:pPr marL="342900" indent="-342900">
              <a:buFont typeface="Courier New" panose="02070309020205020404" pitchFamily="49" charset="0"/>
              <a:buChar char="o"/>
            </a:pPr>
            <a:r>
              <a:rPr lang="fr-FR" sz="1800" b="1" dirty="0"/>
              <a:t>L’établissement support est chargé de la politique, de la planification, de la stratégie d’achat et du contrôle de gestion des achats pour ce qui concerne l’ensemble des marchés et de leurs avenants.</a:t>
            </a:r>
          </a:p>
          <a:p>
            <a:pPr marL="342900" indent="-342900">
              <a:buFont typeface="Courier New" panose="02070309020205020404" pitchFamily="49" charset="0"/>
              <a:buChar char="o"/>
            </a:pPr>
            <a:r>
              <a:rPr lang="fr-FR" sz="1800" dirty="0"/>
              <a:t> Il assure la passation des marchés et de leurs avenants conformément aux dispositions de l’ordonnance no 2015-899 du 23 juillet 2015 relative aux marchés publics. </a:t>
            </a:r>
          </a:p>
          <a:p>
            <a:pPr marL="342900" indent="-342900">
              <a:buFont typeface="Courier New" panose="02070309020205020404" pitchFamily="49" charset="0"/>
              <a:buChar char="o"/>
            </a:pPr>
            <a:r>
              <a:rPr lang="fr-FR" sz="1800" dirty="0"/>
              <a:t>L’établissement partie au GHT assure l’exécution de ces marchés conformément aux dispositions de la même ordonnance.</a:t>
            </a:r>
          </a:p>
          <a:p>
            <a:pPr marL="342900" indent="-342900">
              <a:buFont typeface="Courier New" panose="02070309020205020404" pitchFamily="49" charset="0"/>
              <a:buChar char="o"/>
            </a:pPr>
            <a:r>
              <a:rPr lang="fr-FR" sz="1800" i="1" dirty="0"/>
              <a:t>Un plan d’action des achats du groupement hospitalier de territoire est élaboré pour le compte des établissements parties au GHT (1</a:t>
            </a:r>
            <a:r>
              <a:rPr lang="fr-FR" sz="1800" i="1" baseline="30000" dirty="0"/>
              <a:t>er</a:t>
            </a:r>
            <a:r>
              <a:rPr lang="fr-FR" sz="1800" i="1" dirty="0"/>
              <a:t> janvier 2017)</a:t>
            </a:r>
          </a:p>
          <a:p>
            <a:endParaRPr lang="fr-FR" sz="1000" dirty="0"/>
          </a:p>
          <a:p>
            <a:pPr marL="569913" indent="-285750">
              <a:buFont typeface="Wingdings" panose="05000000000000000000" pitchFamily="2" charset="2"/>
              <a:buChar char="G"/>
            </a:pPr>
            <a:r>
              <a:rPr lang="fr-FR" sz="1800" b="1" i="1" dirty="0" smtClean="0">
                <a:solidFill>
                  <a:schemeClr val="bg1">
                    <a:lumMod val="50000"/>
                  </a:schemeClr>
                </a:solidFill>
              </a:rPr>
              <a:t>VADE-MECUM </a:t>
            </a:r>
            <a:r>
              <a:rPr lang="fr-FR" sz="1800" b="1" i="1" dirty="0">
                <a:solidFill>
                  <a:schemeClr val="bg1">
                    <a:lumMod val="50000"/>
                  </a:schemeClr>
                </a:solidFill>
              </a:rPr>
              <a:t>GHT mai 2016</a:t>
            </a:r>
            <a:r>
              <a:rPr lang="fr-FR" sz="1800" b="1" i="1" dirty="0" smtClean="0">
                <a:solidFill>
                  <a:schemeClr val="bg1">
                    <a:lumMod val="50000"/>
                  </a:schemeClr>
                </a:solidFill>
              </a:rPr>
              <a:t>: </a:t>
            </a:r>
            <a:r>
              <a:rPr lang="fr-FR" sz="1800" b="1" i="1" dirty="0" smtClean="0">
                <a:solidFill>
                  <a:schemeClr val="bg1">
                    <a:lumMod val="50000"/>
                  </a:schemeClr>
                </a:solidFill>
                <a:sym typeface="Webdings" panose="05030102010509060703" pitchFamily="18" charset="2"/>
              </a:rPr>
              <a:t>désignation d’un responsable </a:t>
            </a:r>
            <a:r>
              <a:rPr lang="fr-FR" sz="1800" b="1" i="1" dirty="0">
                <a:solidFill>
                  <a:schemeClr val="bg1">
                    <a:lumMod val="50000"/>
                  </a:schemeClr>
                </a:solidFill>
                <a:sym typeface="Webdings" panose="05030102010509060703" pitchFamily="18" charset="2"/>
              </a:rPr>
              <a:t>de la fonction achats du GHT placé auprès du directeur de l’établissement </a:t>
            </a:r>
            <a:r>
              <a:rPr lang="fr-FR" sz="1800" b="1" i="1" dirty="0" smtClean="0">
                <a:solidFill>
                  <a:schemeClr val="bg1">
                    <a:lumMod val="50000"/>
                  </a:schemeClr>
                </a:solidFill>
                <a:sym typeface="Webdings" panose="05030102010509060703" pitchFamily="18" charset="2"/>
              </a:rPr>
              <a:t>support</a:t>
            </a:r>
          </a:p>
          <a:p>
            <a:pPr marL="569913" indent="-285750">
              <a:buFont typeface="Wingdings" panose="05000000000000000000" pitchFamily="2" charset="2"/>
              <a:buChar char="G"/>
            </a:pPr>
            <a:r>
              <a:rPr lang="fr-FR" sz="1800" b="1" i="1" dirty="0">
                <a:solidFill>
                  <a:schemeClr val="bg1">
                    <a:lumMod val="50000"/>
                  </a:schemeClr>
                </a:solidFill>
                <a:sym typeface="Webdings" panose="05030102010509060703" pitchFamily="18" charset="2"/>
              </a:rPr>
              <a:t>Guide méthodologique « La fonction achat des GHT », juin </a:t>
            </a:r>
            <a:r>
              <a:rPr lang="fr-FR" sz="1800" b="1" i="1" dirty="0" smtClean="0">
                <a:solidFill>
                  <a:schemeClr val="bg1">
                    <a:lumMod val="50000"/>
                  </a:schemeClr>
                </a:solidFill>
                <a:sym typeface="Webdings" panose="05030102010509060703" pitchFamily="18" charset="2"/>
              </a:rPr>
              <a:t>2017</a:t>
            </a:r>
            <a:endParaRPr lang="fr-FR" sz="1800" dirty="0"/>
          </a:p>
        </p:txBody>
      </p:sp>
      <p:sp>
        <p:nvSpPr>
          <p:cNvPr id="7" name="Rectangle 2"/>
          <p:cNvSpPr txBox="1">
            <a:spLocks noChangeArrowheads="1"/>
          </p:cNvSpPr>
          <p:nvPr/>
        </p:nvSpPr>
        <p:spPr>
          <a:xfrm>
            <a:off x="9122" y="158582"/>
            <a:ext cx="7454652" cy="802705"/>
          </a:xfrm>
          <a:prstGeom prst="rect">
            <a:avLst/>
          </a:prstGeom>
        </p:spPr>
        <p:txBody>
          <a:bodyPr vert="horz" lIns="91440" tIns="45720" rIns="91440" bIns="45720" rtlCol="0" anchor="ctr">
            <a:normAutofit/>
          </a:bodyPr>
          <a:lstStyle>
            <a:lvl1pPr marL="0" algn="l" defTabSz="914400" rtl="0" eaLnBrk="1" latinLnBrk="0" hangingPunct="1">
              <a:lnSpc>
                <a:spcPct val="100000"/>
              </a:lnSpc>
              <a:spcBef>
                <a:spcPct val="0"/>
              </a:spcBef>
              <a:buNone/>
              <a:defRPr lang="fr-FR" sz="2800" b="1" kern="1200" cap="none" baseline="0">
                <a:solidFill>
                  <a:srgbClr val="CC1819"/>
                </a:solidFill>
                <a:latin typeface="+mn-lt"/>
                <a:ea typeface="+mj-ea"/>
                <a:cs typeface="+mj-cs"/>
              </a:defRPr>
            </a:lvl1pPr>
          </a:lstStyle>
          <a:p>
            <a:pPr defTabSz="685800" fontAlgn="base">
              <a:spcAft>
                <a:spcPct val="0"/>
              </a:spcAft>
            </a:pPr>
            <a:r>
              <a:rPr lang="fr-FR" sz="2000" cap="all" dirty="0" smtClean="0">
                <a:solidFill>
                  <a:schemeClr val="bg1"/>
                </a:solidFill>
                <a:latin typeface="+mj-lt"/>
              </a:rPr>
              <a:t>A </a:t>
            </a:r>
            <a:r>
              <a:rPr lang="fr-FR" sz="2000" cap="all" dirty="0">
                <a:solidFill>
                  <a:schemeClr val="bg1"/>
                </a:solidFill>
                <a:latin typeface="+mj-lt"/>
              </a:rPr>
              <a:t>propos de la fonction achats…</a:t>
            </a:r>
          </a:p>
        </p:txBody>
      </p:sp>
      <p:sp>
        <p:nvSpPr>
          <p:cNvPr id="8" name="ZoneTexte 7"/>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082779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3823236" y="2420888"/>
            <a:ext cx="26440" cy="3888432"/>
          </a:xfrm>
          <a:prstGeom prst="line">
            <a:avLst/>
          </a:prstGeom>
          <a:ln>
            <a:solidFill>
              <a:srgbClr val="002C7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7738483" y="2420888"/>
            <a:ext cx="0" cy="3948476"/>
          </a:xfrm>
          <a:prstGeom prst="line">
            <a:avLst/>
          </a:prstGeom>
          <a:ln>
            <a:solidFill>
              <a:srgbClr val="002C77"/>
            </a:solidFill>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6502401" y="1937441"/>
            <a:ext cx="2395722" cy="393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i="1" dirty="0" smtClean="0">
                <a:solidFill>
                  <a:schemeClr val="tx1">
                    <a:lumMod val="85000"/>
                    <a:lumOff val="15000"/>
                  </a:schemeClr>
                </a:solidFill>
              </a:rPr>
              <a:t>1</a:t>
            </a:r>
            <a:r>
              <a:rPr lang="fr-FR" sz="2200" b="1" i="1" baseline="30000" dirty="0" smtClean="0">
                <a:solidFill>
                  <a:schemeClr val="tx1">
                    <a:lumMod val="85000"/>
                    <a:lumOff val="15000"/>
                  </a:schemeClr>
                </a:solidFill>
              </a:rPr>
              <a:t>er</a:t>
            </a:r>
            <a:r>
              <a:rPr lang="fr-FR" sz="2200" b="1" i="1" dirty="0" smtClean="0">
                <a:solidFill>
                  <a:schemeClr val="tx1">
                    <a:lumMod val="85000"/>
                    <a:lumOff val="15000"/>
                  </a:schemeClr>
                </a:solidFill>
              </a:rPr>
              <a:t> janvier 2018</a:t>
            </a:r>
          </a:p>
        </p:txBody>
      </p:sp>
      <p:sp>
        <p:nvSpPr>
          <p:cNvPr id="20" name="Rectangle à coins arrondis 19"/>
          <p:cNvSpPr/>
          <p:nvPr/>
        </p:nvSpPr>
        <p:spPr>
          <a:xfrm>
            <a:off x="2116136" y="1916832"/>
            <a:ext cx="3613172" cy="4348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i="1" dirty="0" smtClean="0">
                <a:solidFill>
                  <a:schemeClr val="tx1">
                    <a:lumMod val="85000"/>
                    <a:lumOff val="15000"/>
                  </a:schemeClr>
                </a:solidFill>
              </a:rPr>
              <a:t>1</a:t>
            </a:r>
            <a:r>
              <a:rPr lang="fr-FR" sz="2200" b="1" i="1" baseline="30000" dirty="0" smtClean="0">
                <a:solidFill>
                  <a:schemeClr val="tx1">
                    <a:lumMod val="85000"/>
                    <a:lumOff val="15000"/>
                  </a:schemeClr>
                </a:solidFill>
              </a:rPr>
              <a:t>er</a:t>
            </a:r>
            <a:r>
              <a:rPr lang="fr-FR" sz="2200" b="1" i="1" dirty="0" smtClean="0">
                <a:solidFill>
                  <a:schemeClr val="tx1">
                    <a:lumMod val="85000"/>
                    <a:lumOff val="15000"/>
                  </a:schemeClr>
                </a:solidFill>
              </a:rPr>
              <a:t> janvier 2017</a:t>
            </a:r>
            <a:endParaRPr lang="fr-FR" sz="2200" b="1" i="1" dirty="0">
              <a:solidFill>
                <a:schemeClr val="tx1">
                  <a:lumMod val="85000"/>
                  <a:lumOff val="15000"/>
                </a:schemeClr>
              </a:solidFill>
            </a:endParaRPr>
          </a:p>
        </p:txBody>
      </p:sp>
      <p:sp>
        <p:nvSpPr>
          <p:cNvPr id="21" name="Rectangle à coins arrondis 20"/>
          <p:cNvSpPr/>
          <p:nvPr/>
        </p:nvSpPr>
        <p:spPr>
          <a:xfrm>
            <a:off x="6874386" y="5350705"/>
            <a:ext cx="1728193" cy="103559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Pénalités financières</a:t>
            </a:r>
            <a:endParaRPr lang="fr-FR" sz="2000" dirty="0">
              <a:solidFill>
                <a:schemeClr val="tx1"/>
              </a:solidFill>
            </a:endParaRPr>
          </a:p>
        </p:txBody>
      </p:sp>
      <p:sp>
        <p:nvSpPr>
          <p:cNvPr id="22" name="Flèche droite 21"/>
          <p:cNvSpPr/>
          <p:nvPr/>
        </p:nvSpPr>
        <p:spPr>
          <a:xfrm>
            <a:off x="4014048" y="3771104"/>
            <a:ext cx="3636000" cy="1188000"/>
          </a:xfrm>
          <a:prstGeom prst="rightArrow">
            <a:avLst>
              <a:gd name="adj1" fmla="val 50000"/>
              <a:gd name="adj2" fmla="val 290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Mise en œuvre de la fonction achats mutualisée</a:t>
            </a:r>
            <a:endParaRPr lang="fr-FR" sz="2000" b="1" dirty="0">
              <a:solidFill>
                <a:schemeClr val="tx1"/>
              </a:solidFill>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5974" y="986544"/>
            <a:ext cx="965018" cy="847461"/>
          </a:xfrm>
          <a:prstGeom prst="rect">
            <a:avLst/>
          </a:prstGeom>
        </p:spPr>
      </p:pic>
      <p:sp>
        <p:nvSpPr>
          <p:cNvPr id="19" name="Flèche droite 18"/>
          <p:cNvSpPr/>
          <p:nvPr/>
        </p:nvSpPr>
        <p:spPr>
          <a:xfrm>
            <a:off x="323528" y="2648394"/>
            <a:ext cx="3499708" cy="1188000"/>
          </a:xfrm>
          <a:prstGeom prst="rightArrow">
            <a:avLst>
              <a:gd name="adj1" fmla="val 50000"/>
              <a:gd name="adj2" fmla="val 290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Elaboration du plan d’actions achat</a:t>
            </a:r>
            <a:endParaRPr lang="fr-FR" sz="2000" b="1" dirty="0">
              <a:solidFill>
                <a:schemeClr val="tx1"/>
              </a:solidFill>
            </a:endParaRPr>
          </a:p>
        </p:txBody>
      </p:sp>
      <p:sp>
        <p:nvSpPr>
          <p:cNvPr id="15" name="Rectangle 2"/>
          <p:cNvSpPr txBox="1">
            <a:spLocks noChangeArrowheads="1"/>
          </p:cNvSpPr>
          <p:nvPr/>
        </p:nvSpPr>
        <p:spPr>
          <a:xfrm>
            <a:off x="9122" y="158582"/>
            <a:ext cx="7454652" cy="802705"/>
          </a:xfrm>
          <a:prstGeom prst="rect">
            <a:avLst/>
          </a:prstGeom>
        </p:spPr>
        <p:txBody>
          <a:bodyPr vert="horz" lIns="91440" tIns="45720" rIns="91440" bIns="45720" rtlCol="0" anchor="ctr">
            <a:normAutofit/>
          </a:bodyPr>
          <a:lstStyle>
            <a:lvl1pPr marL="0" algn="l" defTabSz="914400" rtl="0" eaLnBrk="1" latinLnBrk="0" hangingPunct="1">
              <a:lnSpc>
                <a:spcPct val="100000"/>
              </a:lnSpc>
              <a:spcBef>
                <a:spcPct val="0"/>
              </a:spcBef>
              <a:buNone/>
              <a:defRPr lang="fr-FR" sz="2800" b="1" kern="1200" cap="none" baseline="0">
                <a:solidFill>
                  <a:srgbClr val="CC1819"/>
                </a:solidFill>
                <a:latin typeface="+mn-lt"/>
                <a:ea typeface="+mj-ea"/>
                <a:cs typeface="+mj-cs"/>
              </a:defRPr>
            </a:lvl1pPr>
          </a:lstStyle>
          <a:p>
            <a:pPr defTabSz="685800" fontAlgn="base">
              <a:spcAft>
                <a:spcPct val="0"/>
              </a:spcAft>
            </a:pPr>
            <a:r>
              <a:rPr lang="fr-FR" sz="2000" cap="all" dirty="0" smtClean="0">
                <a:solidFill>
                  <a:schemeClr val="bg1"/>
                </a:solidFill>
                <a:latin typeface="+mj-lt"/>
              </a:rPr>
              <a:t>A </a:t>
            </a:r>
            <a:r>
              <a:rPr lang="fr-FR" sz="2000" cap="all" dirty="0">
                <a:solidFill>
                  <a:schemeClr val="bg1"/>
                </a:solidFill>
                <a:latin typeface="+mj-lt"/>
              </a:rPr>
              <a:t>propos de la fonction achats…</a:t>
            </a:r>
          </a:p>
        </p:txBody>
      </p:sp>
      <p:sp>
        <p:nvSpPr>
          <p:cNvPr id="16" name="ZoneTexte 15"/>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622812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560" y="211679"/>
            <a:ext cx="9095901" cy="757238"/>
          </a:xfrm>
        </p:spPr>
        <p:txBody>
          <a:bodyPr>
            <a:noAutofit/>
          </a:bodyPr>
          <a:lstStyle/>
          <a:p>
            <a:pPr>
              <a:lnSpc>
                <a:spcPct val="115000"/>
              </a:lnSpc>
              <a:spcAft>
                <a:spcPts val="1000"/>
              </a:spcAft>
            </a:pPr>
            <a:r>
              <a:rPr lang="fr-FR" sz="2000" dirty="0" smtClean="0"/>
              <a:t>A </a:t>
            </a:r>
            <a:r>
              <a:rPr lang="fr-FR" sz="2000" dirty="0" smtClean="0"/>
              <a:t>propos de la fonction FORMATION…</a:t>
            </a:r>
            <a:r>
              <a:rPr lang="fr-FR" sz="2000" dirty="0"/>
              <a:t/>
            </a:r>
            <a:br>
              <a:rPr lang="fr-FR" sz="2000" dirty="0"/>
            </a:br>
            <a:r>
              <a:rPr lang="fr-FR" sz="2000" dirty="0"/>
              <a:t>      </a:t>
            </a:r>
            <a:r>
              <a:rPr lang="fr-FR" sz="2000" dirty="0" smtClean="0"/>
              <a:t> Une </a:t>
            </a:r>
            <a:r>
              <a:rPr lang="fr-FR" sz="2000" dirty="0"/>
              <a:t>(</a:t>
            </a:r>
            <a:r>
              <a:rPr lang="fr-FR" sz="2000" dirty="0" err="1"/>
              <a:t>re</a:t>
            </a:r>
            <a:r>
              <a:rPr lang="fr-FR" sz="2000" dirty="0"/>
              <a:t>)structuration des activités de formation ?</a:t>
            </a:r>
            <a:endParaRPr lang="fr-FR" sz="2000" dirty="0" smtClean="0"/>
          </a:p>
        </p:txBody>
      </p:sp>
      <p:sp>
        <p:nvSpPr>
          <p:cNvPr id="4099" name="Rectangle 3"/>
          <p:cNvSpPr>
            <a:spLocks noGrp="1" noChangeArrowheads="1"/>
          </p:cNvSpPr>
          <p:nvPr>
            <p:ph idx="1"/>
          </p:nvPr>
        </p:nvSpPr>
        <p:spPr>
          <a:xfrm>
            <a:off x="266448" y="1031631"/>
            <a:ext cx="8780662" cy="2168769"/>
          </a:xfrm>
        </p:spPr>
        <p:txBody>
          <a:bodyPr>
            <a:normAutofit fontScale="92500" lnSpcReduction="10000"/>
          </a:bodyPr>
          <a:lstStyle/>
          <a:p>
            <a:pPr marL="0" indent="0" algn="just">
              <a:buNone/>
            </a:pPr>
            <a:r>
              <a:rPr lang="fr-FR" sz="2200" b="0" dirty="0" smtClean="0"/>
              <a:t>L’établissement support assure, pour le compte des établissements parties : </a:t>
            </a:r>
          </a:p>
          <a:p>
            <a:pPr marL="0" indent="0" algn="just">
              <a:buNone/>
            </a:pPr>
            <a:endParaRPr lang="fr-FR" sz="100" b="1" dirty="0" smtClean="0"/>
          </a:p>
          <a:p>
            <a:pPr marL="0" indent="0" algn="just">
              <a:buNone/>
            </a:pPr>
            <a:r>
              <a:rPr lang="fr-FR" sz="2200" dirty="0" smtClean="0"/>
              <a:t>« </a:t>
            </a:r>
            <a:r>
              <a:rPr lang="fr-FR" sz="2200" b="0" dirty="0" smtClean="0"/>
              <a:t>La coordination des instituts et des écoles de formation paramédicale du groupement et des plans de formation continue et de DPC des personnels des établissements du </a:t>
            </a:r>
            <a:r>
              <a:rPr lang="fr-FR" sz="2200" dirty="0"/>
              <a:t>groupement</a:t>
            </a:r>
            <a:r>
              <a:rPr lang="fr-FR" sz="2200" dirty="0" smtClean="0"/>
              <a:t>»</a:t>
            </a:r>
            <a:r>
              <a:rPr lang="fr-FR" sz="2200" b="0" dirty="0" smtClean="0"/>
              <a:t>. </a:t>
            </a:r>
          </a:p>
          <a:p>
            <a:pPr marL="0" indent="0" algn="just">
              <a:buNone/>
            </a:pPr>
            <a:endParaRPr lang="fr-FR" sz="100" dirty="0"/>
          </a:p>
          <a:p>
            <a:pPr marL="0" indent="0" algn="just">
              <a:buNone/>
            </a:pPr>
            <a:r>
              <a:rPr lang="fr-FR" sz="2200" b="0" dirty="0" smtClean="0"/>
              <a:t>2 volets :</a:t>
            </a:r>
            <a:endParaRPr lang="fr-FR" dirty="0" smtClean="0">
              <a:sym typeface="Wingdings" panose="05000000000000000000" pitchFamily="2" charset="2"/>
            </a:endParaRPr>
          </a:p>
          <a:p>
            <a:pPr marL="342900" indent="-342900" algn="just">
              <a:buFont typeface="Webdings" panose="05030102010509060703" pitchFamily="18" charset="2"/>
              <a:buChar char="V"/>
            </a:pPr>
            <a:endParaRPr lang="fr-FR" b="0" i="1" dirty="0" smtClean="0">
              <a:solidFill>
                <a:srgbClr val="C00000"/>
              </a:solidFill>
              <a:sym typeface="Wingdings" panose="05000000000000000000" pitchFamily="2" charset="2"/>
            </a:endParaRPr>
          </a:p>
          <a:p>
            <a:pPr algn="just"/>
            <a:endParaRPr lang="fr-FR" dirty="0" smtClean="0"/>
          </a:p>
        </p:txBody>
      </p:sp>
      <p:sp>
        <p:nvSpPr>
          <p:cNvPr id="4" name="Rectangle à coins arrondis 3"/>
          <p:cNvSpPr/>
          <p:nvPr/>
        </p:nvSpPr>
        <p:spPr>
          <a:xfrm>
            <a:off x="337777" y="3292785"/>
            <a:ext cx="8141022" cy="561369"/>
          </a:xfrm>
          <a:prstGeom prst="round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Coordination</a:t>
            </a:r>
            <a:r>
              <a:rPr lang="fr-FR" sz="2800" dirty="0" smtClean="0">
                <a:solidFill>
                  <a:srgbClr val="C00000"/>
                </a:solidFill>
              </a:rPr>
              <a:t> </a:t>
            </a:r>
            <a:r>
              <a:rPr lang="fr-FR" sz="2800" dirty="0" smtClean="0">
                <a:solidFill>
                  <a:schemeClr val="tx1">
                    <a:lumMod val="85000"/>
                    <a:lumOff val="15000"/>
                  </a:schemeClr>
                </a:solidFill>
              </a:rPr>
              <a:t>de la fonction FORMATION</a:t>
            </a:r>
            <a:endParaRPr lang="fr-FR" sz="2800" dirty="0">
              <a:solidFill>
                <a:schemeClr val="tx1">
                  <a:lumMod val="85000"/>
                  <a:lumOff val="15000"/>
                </a:schemeClr>
              </a:solidFill>
            </a:endParaRPr>
          </a:p>
        </p:txBody>
      </p:sp>
      <p:sp>
        <p:nvSpPr>
          <p:cNvPr id="5" name="Rectangle à coins arrondis 4"/>
          <p:cNvSpPr/>
          <p:nvPr/>
        </p:nvSpPr>
        <p:spPr>
          <a:xfrm>
            <a:off x="175099" y="4845472"/>
            <a:ext cx="3631658" cy="1847158"/>
          </a:xfrm>
          <a:prstGeom prst="round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FORMATION </a:t>
            </a:r>
            <a:r>
              <a:rPr lang="fr-FR" sz="2000" dirty="0" smtClean="0">
                <a:solidFill>
                  <a:schemeClr val="tx1"/>
                </a:solidFill>
              </a:rPr>
              <a:t>INITIALE</a:t>
            </a:r>
          </a:p>
          <a:p>
            <a:pPr algn="ctr"/>
            <a:endParaRPr lang="fr-FR" sz="2000" dirty="0">
              <a:solidFill>
                <a:schemeClr val="tx1"/>
              </a:solidFill>
            </a:endParaRPr>
          </a:p>
          <a:p>
            <a:pPr algn="ctr"/>
            <a:r>
              <a:rPr lang="fr-FR" sz="2000" dirty="0" smtClean="0">
                <a:solidFill>
                  <a:schemeClr val="tx1"/>
                </a:solidFill>
              </a:rPr>
              <a:t>1. Ecoles et instituts de formation paramédicale </a:t>
            </a:r>
          </a:p>
        </p:txBody>
      </p:sp>
      <p:sp>
        <p:nvSpPr>
          <p:cNvPr id="7" name="Rectangle à coins arrondis 6"/>
          <p:cNvSpPr/>
          <p:nvPr/>
        </p:nvSpPr>
        <p:spPr>
          <a:xfrm>
            <a:off x="5466748" y="4872163"/>
            <a:ext cx="3268690" cy="1820467"/>
          </a:xfrm>
          <a:prstGeom prst="round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smtClean="0">
              <a:solidFill>
                <a:schemeClr val="tx1"/>
              </a:solidFill>
            </a:endParaRPr>
          </a:p>
          <a:p>
            <a:pPr algn="ctr"/>
            <a:r>
              <a:rPr lang="fr-FR" sz="2000" dirty="0" smtClean="0">
                <a:solidFill>
                  <a:schemeClr val="tx1"/>
                </a:solidFill>
              </a:rPr>
              <a:t>FORMATION </a:t>
            </a:r>
            <a:r>
              <a:rPr lang="fr-FR" sz="2000" dirty="0">
                <a:solidFill>
                  <a:schemeClr val="tx1"/>
                </a:solidFill>
              </a:rPr>
              <a:t>CONTINUE</a:t>
            </a:r>
          </a:p>
          <a:p>
            <a:pPr algn="ctr"/>
            <a:endParaRPr lang="fr-FR" sz="2000" dirty="0" smtClean="0">
              <a:solidFill>
                <a:schemeClr val="tx1"/>
              </a:solidFill>
            </a:endParaRPr>
          </a:p>
          <a:p>
            <a:pPr algn="ctr"/>
            <a:r>
              <a:rPr lang="fr-FR" sz="2000" dirty="0" smtClean="0">
                <a:solidFill>
                  <a:schemeClr val="tx1"/>
                </a:solidFill>
              </a:rPr>
              <a:t>2. Plans de formation </a:t>
            </a:r>
          </a:p>
          <a:p>
            <a:pPr algn="ctr"/>
            <a:r>
              <a:rPr lang="fr-FR" sz="2000" dirty="0" smtClean="0">
                <a:solidFill>
                  <a:schemeClr val="tx1"/>
                </a:solidFill>
              </a:rPr>
              <a:t>et de DPC</a:t>
            </a:r>
          </a:p>
          <a:p>
            <a:pPr algn="ctr"/>
            <a:endParaRPr lang="fr-FR" sz="2000" dirty="0">
              <a:solidFill>
                <a:schemeClr val="tx1"/>
              </a:solidFill>
            </a:endParaRPr>
          </a:p>
        </p:txBody>
      </p:sp>
      <p:cxnSp>
        <p:nvCxnSpPr>
          <p:cNvPr id="8" name="Connecteur droit avec flèche 7"/>
          <p:cNvCxnSpPr>
            <a:endCxn id="5" idx="0"/>
          </p:cNvCxnSpPr>
          <p:nvPr/>
        </p:nvCxnSpPr>
        <p:spPr>
          <a:xfrm flipH="1">
            <a:off x="1990928" y="4415523"/>
            <a:ext cx="2492" cy="429949"/>
          </a:xfrm>
          <a:prstGeom prst="straightConnector1">
            <a:avLst/>
          </a:prstGeom>
          <a:ln w="635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6712865" y="4415523"/>
            <a:ext cx="12111" cy="429949"/>
          </a:xfrm>
          <a:prstGeom prst="straightConnector1">
            <a:avLst/>
          </a:prstGeom>
          <a:ln w="635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stCxn id="4" idx="2"/>
          </p:cNvCxnSpPr>
          <p:nvPr/>
        </p:nvCxnSpPr>
        <p:spPr>
          <a:xfrm>
            <a:off x="4408288" y="3854154"/>
            <a:ext cx="1584" cy="568240"/>
          </a:xfrm>
          <a:prstGeom prst="straightConnector1">
            <a:avLst/>
          </a:prstGeom>
          <a:ln w="635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1993419" y="4415523"/>
            <a:ext cx="4731557" cy="6871"/>
          </a:xfrm>
          <a:prstGeom prst="straightConnector1">
            <a:avLst/>
          </a:prstGeom>
          <a:ln w="635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92137530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335" y="202371"/>
            <a:ext cx="7995628" cy="757238"/>
          </a:xfrm>
        </p:spPr>
        <p:txBody>
          <a:bodyPr/>
          <a:lstStyle/>
          <a:p>
            <a:r>
              <a:rPr lang="fr-FR" sz="2000" dirty="0" smtClean="0"/>
              <a:t>Le GHT : </a:t>
            </a:r>
            <a:r>
              <a:rPr lang="fr-FR" sz="2000" dirty="0"/>
              <a:t>1</a:t>
            </a:r>
            <a:r>
              <a:rPr lang="fr-FR" sz="2000" dirty="0" smtClean="0"/>
              <a:t> obligation, 2 dimensions</a:t>
            </a:r>
            <a:r>
              <a:rPr lang="fr-FR" sz="2000" dirty="0" smtClean="0">
                <a:solidFill>
                  <a:schemeClr val="tx1"/>
                </a:solidFill>
              </a:rPr>
              <a:t/>
            </a:r>
            <a:br>
              <a:rPr lang="fr-FR" sz="2000" dirty="0" smtClean="0">
                <a:solidFill>
                  <a:schemeClr val="tx1"/>
                </a:solidFill>
              </a:rPr>
            </a:br>
            <a:r>
              <a:rPr lang="fr-FR" sz="1800" b="0" i="1" dirty="0" smtClean="0"/>
              <a:t>art. L. 6132-1 CSP</a:t>
            </a:r>
          </a:p>
        </p:txBody>
      </p:sp>
      <p:sp>
        <p:nvSpPr>
          <p:cNvPr id="4099" name="Rectangle 3"/>
          <p:cNvSpPr>
            <a:spLocks noGrp="1" noChangeArrowheads="1"/>
          </p:cNvSpPr>
          <p:nvPr>
            <p:ph idx="1"/>
          </p:nvPr>
        </p:nvSpPr>
        <p:spPr>
          <a:xfrm>
            <a:off x="2289243" y="1141130"/>
            <a:ext cx="6653720" cy="5385409"/>
          </a:xfrm>
        </p:spPr>
        <p:txBody>
          <a:bodyPr>
            <a:normAutofit fontScale="77500" lnSpcReduction="20000"/>
          </a:bodyPr>
          <a:lstStyle/>
          <a:p>
            <a:pPr marL="342900" indent="-342900" algn="just">
              <a:lnSpc>
                <a:spcPct val="110000"/>
              </a:lnSpc>
              <a:spcBef>
                <a:spcPts val="0"/>
              </a:spcBef>
              <a:buFont typeface="Arial" panose="020B0604020202020204" pitchFamily="34" charset="0"/>
              <a:buChar char="•"/>
            </a:pPr>
            <a:r>
              <a:rPr lang="fr-FR" sz="2300" dirty="0" smtClean="0">
                <a:solidFill>
                  <a:schemeClr val="tx1"/>
                </a:solidFill>
              </a:rPr>
              <a:t>Chaque établissement public de santé</a:t>
            </a:r>
            <a:r>
              <a:rPr lang="fr-FR" sz="2300" b="0" dirty="0">
                <a:solidFill>
                  <a:schemeClr val="tx1"/>
                </a:solidFill>
              </a:rPr>
              <a:t> </a:t>
            </a:r>
            <a:r>
              <a:rPr lang="fr-FR" sz="2300" b="0" dirty="0" smtClean="0">
                <a:solidFill>
                  <a:schemeClr val="tx1"/>
                </a:solidFill>
              </a:rPr>
              <a:t>(sauf dérogation tenant à sa spécificité dans l’offre de soins territoriale) </a:t>
            </a:r>
            <a:r>
              <a:rPr lang="fr-FR" sz="2300" dirty="0" smtClean="0">
                <a:solidFill>
                  <a:schemeClr val="tx1"/>
                </a:solidFill>
              </a:rPr>
              <a:t>est partie </a:t>
            </a:r>
            <a:r>
              <a:rPr lang="fr-FR" sz="2300" b="0" dirty="0" smtClean="0">
                <a:solidFill>
                  <a:schemeClr val="tx1"/>
                </a:solidFill>
              </a:rPr>
              <a:t>à une convention de GHT </a:t>
            </a:r>
            <a:r>
              <a:rPr lang="fr-FR" sz="2300" dirty="0" smtClean="0">
                <a:solidFill>
                  <a:schemeClr val="tx1"/>
                </a:solidFill>
              </a:rPr>
              <a:t>et à une seule</a:t>
            </a:r>
            <a:r>
              <a:rPr lang="fr-FR" sz="2300" b="0" dirty="0" smtClean="0">
                <a:solidFill>
                  <a:schemeClr val="tx1"/>
                </a:solidFill>
              </a:rPr>
              <a:t>.</a:t>
            </a:r>
            <a:r>
              <a:rPr lang="fr-FR" sz="2400" dirty="0" smtClean="0">
                <a:sym typeface="Wingdings" panose="05000000000000000000" pitchFamily="2" charset="2"/>
              </a:rPr>
              <a:t>	</a:t>
            </a:r>
          </a:p>
          <a:p>
            <a:pPr marL="342900" indent="-342900" algn="just">
              <a:lnSpc>
                <a:spcPct val="110000"/>
              </a:lnSpc>
              <a:spcBef>
                <a:spcPts val="0"/>
              </a:spcBef>
            </a:pPr>
            <a:endParaRPr lang="fr-FR" sz="2400" b="0" dirty="0" smtClean="0">
              <a:solidFill>
                <a:schemeClr val="tx1"/>
              </a:solidFill>
            </a:endParaRPr>
          </a:p>
          <a:p>
            <a:pPr marL="342900" indent="-342900" algn="just">
              <a:lnSpc>
                <a:spcPct val="110000"/>
              </a:lnSpc>
              <a:spcBef>
                <a:spcPts val="0"/>
              </a:spcBef>
              <a:buFont typeface="Arial" panose="020B0604020202020204" pitchFamily="34" charset="0"/>
              <a:buChar char="•"/>
            </a:pPr>
            <a:r>
              <a:rPr lang="fr-FR" sz="2300" b="0" dirty="0" smtClean="0">
                <a:solidFill>
                  <a:schemeClr val="tx1"/>
                </a:solidFill>
              </a:rPr>
              <a:t>Le GHT a pour objet de permettre aux établissements de mettre en œuvre une stratégie de </a:t>
            </a:r>
            <a:r>
              <a:rPr lang="fr-FR" sz="2300" dirty="0" smtClean="0">
                <a:solidFill>
                  <a:schemeClr val="tx1"/>
                </a:solidFill>
              </a:rPr>
              <a:t>prise en charge commune et graduée </a:t>
            </a:r>
            <a:r>
              <a:rPr lang="fr-FR" sz="2300" b="0" dirty="0" smtClean="0">
                <a:solidFill>
                  <a:schemeClr val="tx1"/>
                </a:solidFill>
              </a:rPr>
              <a:t>du patient, dans le but d’assurer une égalité d’accès à des soins sécurisés et de qualité. </a:t>
            </a:r>
          </a:p>
          <a:p>
            <a:pPr marL="342900" indent="-342900" algn="just">
              <a:lnSpc>
                <a:spcPct val="110000"/>
              </a:lnSpc>
              <a:spcBef>
                <a:spcPts val="0"/>
              </a:spcBef>
            </a:pPr>
            <a:endParaRPr lang="fr-FR" sz="2400" b="0" dirty="0" smtClean="0">
              <a:solidFill>
                <a:schemeClr val="tx1"/>
              </a:solidFill>
            </a:endParaRPr>
          </a:p>
          <a:p>
            <a:pPr marL="342900" indent="-342900" algn="just">
              <a:lnSpc>
                <a:spcPct val="110000"/>
              </a:lnSpc>
              <a:spcBef>
                <a:spcPts val="0"/>
              </a:spcBef>
              <a:buFont typeface="Arial" panose="020B0604020202020204" pitchFamily="34" charset="0"/>
              <a:buChar char="•"/>
            </a:pPr>
            <a:r>
              <a:rPr lang="fr-FR" sz="2300" b="0" dirty="0" smtClean="0">
                <a:solidFill>
                  <a:schemeClr val="tx1"/>
                </a:solidFill>
              </a:rPr>
              <a:t>Dans </a:t>
            </a:r>
            <a:r>
              <a:rPr lang="fr-FR" sz="2300" b="0" dirty="0">
                <a:solidFill>
                  <a:schemeClr val="tx1"/>
                </a:solidFill>
              </a:rPr>
              <a:t>chaque groupement, les établissements parties </a:t>
            </a:r>
            <a:r>
              <a:rPr lang="fr-FR" sz="2300" b="0" dirty="0" smtClean="0">
                <a:solidFill>
                  <a:schemeClr val="tx1"/>
                </a:solidFill>
              </a:rPr>
              <a:t>élaborent </a:t>
            </a:r>
            <a:r>
              <a:rPr lang="fr-FR" sz="2300" dirty="0" smtClean="0">
                <a:solidFill>
                  <a:schemeClr val="tx1"/>
                </a:solidFill>
              </a:rPr>
              <a:t>un projet </a:t>
            </a:r>
            <a:r>
              <a:rPr lang="fr-FR" sz="2300" dirty="0">
                <a:solidFill>
                  <a:schemeClr val="tx1"/>
                </a:solidFill>
              </a:rPr>
              <a:t>médical partagé</a:t>
            </a:r>
            <a:r>
              <a:rPr lang="fr-FR" sz="2300" b="0" dirty="0">
                <a:solidFill>
                  <a:schemeClr val="tx1"/>
                </a:solidFill>
              </a:rPr>
              <a:t> garantissant une </a:t>
            </a:r>
            <a:r>
              <a:rPr lang="fr-FR" sz="2300" b="0" dirty="0" smtClean="0">
                <a:solidFill>
                  <a:schemeClr val="tx1"/>
                </a:solidFill>
              </a:rPr>
              <a:t>offre </a:t>
            </a:r>
            <a:r>
              <a:rPr lang="fr-FR" sz="2300" b="0" dirty="0">
                <a:solidFill>
                  <a:schemeClr val="tx1"/>
                </a:solidFill>
              </a:rPr>
              <a:t>de proximité </a:t>
            </a:r>
            <a:r>
              <a:rPr lang="fr-FR" sz="2300" b="0" dirty="0" smtClean="0">
                <a:solidFill>
                  <a:schemeClr val="tx1"/>
                </a:solidFill>
              </a:rPr>
              <a:t>ainsi </a:t>
            </a:r>
            <a:r>
              <a:rPr lang="fr-FR" sz="2300" b="0" dirty="0">
                <a:solidFill>
                  <a:schemeClr val="tx1"/>
                </a:solidFill>
              </a:rPr>
              <a:t>que </a:t>
            </a:r>
            <a:r>
              <a:rPr lang="fr-FR" sz="2300" b="0" dirty="0" smtClean="0">
                <a:solidFill>
                  <a:schemeClr val="tx1"/>
                </a:solidFill>
              </a:rPr>
              <a:t>l’accès </a:t>
            </a:r>
            <a:r>
              <a:rPr lang="fr-FR" sz="2300" b="0" dirty="0">
                <a:solidFill>
                  <a:schemeClr val="tx1"/>
                </a:solidFill>
              </a:rPr>
              <a:t>à une offre </a:t>
            </a:r>
            <a:r>
              <a:rPr lang="fr-FR" sz="2300" b="0" dirty="0" smtClean="0">
                <a:solidFill>
                  <a:schemeClr val="tx1"/>
                </a:solidFill>
              </a:rPr>
              <a:t>de référence </a:t>
            </a:r>
            <a:r>
              <a:rPr lang="fr-FR" sz="2300" b="0" dirty="0">
                <a:solidFill>
                  <a:schemeClr val="tx1"/>
                </a:solidFill>
              </a:rPr>
              <a:t>et de </a:t>
            </a:r>
            <a:r>
              <a:rPr lang="fr-FR" sz="2300" b="0" dirty="0" smtClean="0">
                <a:solidFill>
                  <a:schemeClr val="tx1"/>
                </a:solidFill>
              </a:rPr>
              <a:t>recours.</a:t>
            </a:r>
            <a:r>
              <a:rPr lang="fr-FR" sz="2300" b="0" dirty="0">
                <a:solidFill>
                  <a:schemeClr val="tx1"/>
                </a:solidFill>
              </a:rPr>
              <a:t> </a:t>
            </a:r>
            <a:endParaRPr lang="fr-FR" sz="2300" b="0" dirty="0" smtClean="0">
              <a:solidFill>
                <a:schemeClr val="tx1"/>
              </a:solidFill>
            </a:endParaRPr>
          </a:p>
          <a:p>
            <a:pPr marL="342900" indent="-342900" algn="just">
              <a:lnSpc>
                <a:spcPct val="110000"/>
              </a:lnSpc>
              <a:spcBef>
                <a:spcPts val="0"/>
              </a:spcBef>
              <a:buFont typeface="Arial" panose="020B0604020202020204" pitchFamily="34" charset="0"/>
              <a:buChar char="•"/>
            </a:pPr>
            <a:endParaRPr lang="fr-FR" sz="2400" b="0" dirty="0" smtClean="0">
              <a:solidFill>
                <a:schemeClr val="tx1"/>
              </a:solidFill>
              <a:sym typeface="Wingdings" panose="05000000000000000000" pitchFamily="2" charset="2"/>
            </a:endParaRPr>
          </a:p>
          <a:p>
            <a:pPr marL="342900" indent="-342900" algn="just">
              <a:lnSpc>
                <a:spcPct val="110000"/>
              </a:lnSpc>
              <a:spcBef>
                <a:spcPts val="0"/>
              </a:spcBef>
              <a:buFont typeface="Arial" panose="020B0604020202020204" pitchFamily="34" charset="0"/>
              <a:buChar char="•"/>
            </a:pPr>
            <a:endParaRPr lang="fr-FR" sz="2400" dirty="0">
              <a:sym typeface="Wingdings" panose="05000000000000000000" pitchFamily="2" charset="2"/>
            </a:endParaRPr>
          </a:p>
          <a:p>
            <a:pPr marL="342900" indent="-342900" algn="just">
              <a:lnSpc>
                <a:spcPct val="110000"/>
              </a:lnSpc>
              <a:spcBef>
                <a:spcPts val="0"/>
              </a:spcBef>
              <a:buFont typeface="Arial" panose="020B0604020202020204" pitchFamily="34" charset="0"/>
              <a:buChar char="•"/>
            </a:pPr>
            <a:r>
              <a:rPr lang="fr-FR" sz="2300" b="0" dirty="0" smtClean="0">
                <a:solidFill>
                  <a:schemeClr val="tx1"/>
                </a:solidFill>
                <a:sym typeface="Wingdings" panose="05000000000000000000" pitchFamily="2" charset="2"/>
              </a:rPr>
              <a:t>Le </a:t>
            </a:r>
            <a:r>
              <a:rPr lang="fr-FR" sz="2300" b="0" dirty="0">
                <a:solidFill>
                  <a:schemeClr val="tx1"/>
                </a:solidFill>
                <a:sym typeface="Wingdings" panose="05000000000000000000" pitchFamily="2" charset="2"/>
              </a:rPr>
              <a:t>GHT </a:t>
            </a:r>
            <a:r>
              <a:rPr lang="fr-FR" sz="2300" b="0" dirty="0" smtClean="0">
                <a:solidFill>
                  <a:schemeClr val="tx1"/>
                </a:solidFill>
              </a:rPr>
              <a:t> </a:t>
            </a:r>
            <a:r>
              <a:rPr lang="fr-FR" sz="2300" b="0" dirty="0">
                <a:solidFill>
                  <a:schemeClr val="tx1"/>
                </a:solidFill>
              </a:rPr>
              <a:t>assure </a:t>
            </a:r>
            <a:r>
              <a:rPr lang="fr-FR" sz="2300" dirty="0">
                <a:solidFill>
                  <a:schemeClr val="tx1"/>
                </a:solidFill>
              </a:rPr>
              <a:t>la rationalisation des modes de </a:t>
            </a:r>
            <a:r>
              <a:rPr lang="fr-FR" sz="2300" dirty="0" smtClean="0">
                <a:solidFill>
                  <a:schemeClr val="tx1"/>
                </a:solidFill>
              </a:rPr>
              <a:t>gestion </a:t>
            </a:r>
            <a:r>
              <a:rPr lang="fr-FR" sz="2300" b="0" dirty="0" smtClean="0">
                <a:solidFill>
                  <a:schemeClr val="tx1"/>
                </a:solidFill>
              </a:rPr>
              <a:t>par </a:t>
            </a:r>
            <a:r>
              <a:rPr lang="fr-FR" sz="2300" b="0" dirty="0">
                <a:solidFill>
                  <a:schemeClr val="tx1"/>
                </a:solidFill>
              </a:rPr>
              <a:t>une </a:t>
            </a:r>
            <a:r>
              <a:rPr lang="fr-FR" sz="2300" b="0" dirty="0" smtClean="0">
                <a:solidFill>
                  <a:schemeClr val="tx1"/>
                </a:solidFill>
              </a:rPr>
              <a:t>mise </a:t>
            </a:r>
            <a:r>
              <a:rPr lang="fr-FR" sz="2300" b="0" dirty="0">
                <a:solidFill>
                  <a:schemeClr val="tx1"/>
                </a:solidFill>
              </a:rPr>
              <a:t>en </a:t>
            </a:r>
            <a:r>
              <a:rPr lang="fr-FR" sz="2300" b="0" dirty="0" smtClean="0">
                <a:solidFill>
                  <a:schemeClr val="tx1"/>
                </a:solidFill>
              </a:rPr>
              <a:t>commun </a:t>
            </a:r>
            <a:r>
              <a:rPr lang="fr-FR" sz="2300" b="0" dirty="0">
                <a:solidFill>
                  <a:schemeClr val="tx1"/>
                </a:solidFill>
              </a:rPr>
              <a:t>de fonctions </a:t>
            </a:r>
            <a:r>
              <a:rPr lang="fr-FR" sz="2300" b="0" dirty="0" smtClean="0">
                <a:solidFill>
                  <a:schemeClr val="tx1"/>
                </a:solidFill>
              </a:rPr>
              <a:t>ou par des transferts d’activités entre établissements.</a:t>
            </a:r>
          </a:p>
        </p:txBody>
      </p:sp>
      <p:sp>
        <p:nvSpPr>
          <p:cNvPr id="5" name="Rectangle à coins arrondis 4"/>
          <p:cNvSpPr/>
          <p:nvPr/>
        </p:nvSpPr>
        <p:spPr>
          <a:xfrm>
            <a:off x="222401" y="1121482"/>
            <a:ext cx="1915775" cy="47784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1 obligation</a:t>
            </a:r>
            <a:endParaRPr lang="fr-FR" sz="2000" b="1" dirty="0">
              <a:solidFill>
                <a:schemeClr val="bg1"/>
              </a:solidFill>
            </a:endParaRPr>
          </a:p>
        </p:txBody>
      </p:sp>
      <p:sp>
        <p:nvSpPr>
          <p:cNvPr id="7" name="Rectangle à coins arrondis 6"/>
          <p:cNvSpPr/>
          <p:nvPr/>
        </p:nvSpPr>
        <p:spPr>
          <a:xfrm>
            <a:off x="94033" y="3097702"/>
            <a:ext cx="2172511" cy="19046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prstClr val="black"/>
                </a:solidFill>
              </a:rPr>
              <a:t>Projet  médical partagé</a:t>
            </a:r>
            <a:endParaRPr lang="fr-FR" sz="2400" b="1" dirty="0">
              <a:solidFill>
                <a:prstClr val="black"/>
              </a:solidFill>
            </a:endParaRPr>
          </a:p>
        </p:txBody>
      </p:sp>
      <p:sp>
        <p:nvSpPr>
          <p:cNvPr id="8" name="Rectangle à coins arrondis 7"/>
          <p:cNvSpPr/>
          <p:nvPr/>
        </p:nvSpPr>
        <p:spPr>
          <a:xfrm>
            <a:off x="71334" y="5179904"/>
            <a:ext cx="2217908" cy="117644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prstClr val="black"/>
                </a:solidFill>
              </a:rPr>
              <a:t>Mutualisations</a:t>
            </a:r>
            <a:endParaRPr lang="fr-FR" sz="2000" b="1" dirty="0">
              <a:solidFill>
                <a:prstClr val="black"/>
              </a:solidFill>
            </a:endParaRPr>
          </a:p>
        </p:txBody>
      </p:sp>
      <p:sp>
        <p:nvSpPr>
          <p:cNvPr id="9" name="Rectangle à coins arrondis 8"/>
          <p:cNvSpPr/>
          <p:nvPr/>
        </p:nvSpPr>
        <p:spPr>
          <a:xfrm>
            <a:off x="222402" y="2284356"/>
            <a:ext cx="1915774" cy="59787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2 dimensions</a:t>
            </a:r>
            <a:endParaRPr lang="fr-FR" sz="2000" b="1" dirty="0">
              <a:solidFill>
                <a:schemeClr val="bg1"/>
              </a:solidFill>
            </a:endParaRPr>
          </a:p>
        </p:txBody>
      </p:sp>
      <p:sp>
        <p:nvSpPr>
          <p:cNvPr id="10" name="Espace réservé du numéro de diapositive 3"/>
          <p:cNvSpPr txBox="1">
            <a:spLocks/>
          </p:cNvSpPr>
          <p:nvPr/>
        </p:nvSpPr>
        <p:spPr>
          <a:xfrm>
            <a:off x="6457950" y="6356350"/>
            <a:ext cx="2057400" cy="365125"/>
          </a:xfrm>
          <a:prstGeom prst="rect">
            <a:avLst/>
          </a:prstGeom>
        </p:spPr>
        <p:txBody>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fr-FR" sz="1000" dirty="0" smtClean="0"/>
              <a:t>3</a:t>
            </a:r>
            <a:endParaRPr lang="fr-FR" sz="1000" dirty="0"/>
          </a:p>
        </p:txBody>
      </p:sp>
      <p:sp>
        <p:nvSpPr>
          <p:cNvPr id="11" name="ZoneTexte 10"/>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400396055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784" y="381112"/>
            <a:ext cx="9160283" cy="655394"/>
          </a:xfrm>
        </p:spPr>
        <p:txBody>
          <a:bodyPr>
            <a:normAutofit fontScale="90000"/>
          </a:bodyPr>
          <a:lstStyle/>
          <a:p>
            <a:r>
              <a:rPr lang="fr-FR" sz="2200" dirty="0" smtClean="0"/>
              <a:t>Une prescription, légale et règlementaire, </a:t>
            </a:r>
            <a:r>
              <a:rPr lang="fr-FR" sz="2200" dirty="0"/>
              <a:t>variable </a:t>
            </a:r>
            <a:r>
              <a:rPr lang="fr-FR" sz="2400" dirty="0">
                <a:solidFill>
                  <a:prstClr val="black"/>
                </a:solidFill>
                <a:ea typeface="ＭＳ Ｐゴシック" pitchFamily="80" charset="-128"/>
                <a:sym typeface="Wingdings" pitchFamily="2" charset="2"/>
              </a:rPr>
              <a:t/>
            </a:r>
            <a:br>
              <a:rPr lang="fr-FR" sz="2400" dirty="0">
                <a:solidFill>
                  <a:prstClr val="black"/>
                </a:solidFill>
                <a:ea typeface="ＭＳ Ｐゴシック" pitchFamily="80" charset="-128"/>
                <a:sym typeface="Wingdings" pitchFamily="2" charset="2"/>
              </a:rPr>
            </a:br>
            <a:endParaRPr lang="fr-FR" sz="24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413170924"/>
              </p:ext>
            </p:extLst>
          </p:nvPr>
        </p:nvGraphicFramePr>
        <p:xfrm>
          <a:off x="374649" y="865666"/>
          <a:ext cx="8140700" cy="2298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à coins arrondis 6"/>
          <p:cNvSpPr/>
          <p:nvPr/>
        </p:nvSpPr>
        <p:spPr>
          <a:xfrm>
            <a:off x="3366232" y="3485536"/>
            <a:ext cx="2157535" cy="75171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P</a:t>
            </a:r>
            <a:r>
              <a:rPr lang="fr-FR" sz="2000" b="1" dirty="0" smtClean="0">
                <a:solidFill>
                  <a:schemeClr val="tx1"/>
                </a:solidFill>
              </a:rPr>
              <a:t>rojet médical partagé</a:t>
            </a:r>
            <a:endParaRPr lang="fr-FR" sz="2000" b="1" dirty="0">
              <a:solidFill>
                <a:schemeClr val="tx1"/>
              </a:solidFill>
            </a:endParaRPr>
          </a:p>
        </p:txBody>
      </p:sp>
      <p:sp>
        <p:nvSpPr>
          <p:cNvPr id="8" name="Rectangle à coins arrondis 7"/>
          <p:cNvSpPr/>
          <p:nvPr/>
        </p:nvSpPr>
        <p:spPr>
          <a:xfrm>
            <a:off x="6357815" y="4616075"/>
            <a:ext cx="2157535" cy="75171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DIM de territoire</a:t>
            </a:r>
            <a:endParaRPr lang="fr-FR" sz="2000" b="1" dirty="0">
              <a:solidFill>
                <a:schemeClr val="tx1"/>
              </a:solidFill>
            </a:endParaRPr>
          </a:p>
        </p:txBody>
      </p:sp>
      <p:sp>
        <p:nvSpPr>
          <p:cNvPr id="9" name="Rectangle à coins arrondis 8"/>
          <p:cNvSpPr/>
          <p:nvPr/>
        </p:nvSpPr>
        <p:spPr>
          <a:xfrm>
            <a:off x="374649" y="3396817"/>
            <a:ext cx="2126273" cy="103737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La </a:t>
            </a:r>
            <a:r>
              <a:rPr lang="fr-FR" b="1" dirty="0" smtClean="0">
                <a:solidFill>
                  <a:schemeClr val="tx1"/>
                </a:solidFill>
              </a:rPr>
              <a:t>coordination écoles / plans de formation / DPC</a:t>
            </a:r>
            <a:endParaRPr lang="fr-FR" b="1" dirty="0">
              <a:solidFill>
                <a:schemeClr val="tx1"/>
              </a:solidFill>
            </a:endParaRPr>
          </a:p>
        </p:txBody>
      </p:sp>
      <p:sp>
        <p:nvSpPr>
          <p:cNvPr id="10" name="Rectangle à coins arrondis 9"/>
          <p:cNvSpPr/>
          <p:nvPr/>
        </p:nvSpPr>
        <p:spPr bwMode="auto">
          <a:xfrm>
            <a:off x="374650" y="5436456"/>
            <a:ext cx="8140700" cy="1161194"/>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endParaRPr lang="fr-FR" sz="900" b="1" dirty="0" smtClean="0">
              <a:solidFill>
                <a:prstClr val="black"/>
              </a:solidFill>
            </a:endParaRPr>
          </a:p>
          <a:p>
            <a:pPr algn="ctr"/>
            <a:endParaRPr lang="fr-FR" sz="1600" dirty="0" smtClean="0">
              <a:solidFill>
                <a:prstClr val="black"/>
              </a:solidFill>
            </a:endParaRPr>
          </a:p>
          <a:p>
            <a:pPr algn="ctr"/>
            <a:r>
              <a:rPr lang="fr-FR" sz="2400" b="1" dirty="0" smtClean="0">
                <a:solidFill>
                  <a:prstClr val="black"/>
                </a:solidFill>
                <a:sym typeface="Wingdings" pitchFamily="2" charset="2"/>
              </a:rPr>
              <a:t>Moins la prescription est intense, plus la convention constitutive et/ou le règlement intérieur </a:t>
            </a:r>
            <a:r>
              <a:rPr lang="fr-FR" sz="2400" b="1" dirty="0">
                <a:solidFill>
                  <a:prstClr val="black"/>
                </a:solidFill>
                <a:sym typeface="Wingdings" pitchFamily="2" charset="2"/>
              </a:rPr>
              <a:t>s</a:t>
            </a:r>
            <a:r>
              <a:rPr lang="fr-FR" sz="2400" b="1" dirty="0" smtClean="0">
                <a:solidFill>
                  <a:prstClr val="black"/>
                </a:solidFill>
                <a:sym typeface="Wingdings" pitchFamily="2" charset="2"/>
              </a:rPr>
              <a:t>ont déterminants</a:t>
            </a:r>
            <a:endParaRPr lang="fr-FR" sz="2400" b="1" dirty="0">
              <a:solidFill>
                <a:prstClr val="black"/>
              </a:solidFill>
              <a:ea typeface="ＭＳ Ｐゴシック" pitchFamily="80" charset="-128"/>
              <a:sym typeface="Wingdings" pitchFamily="2" charset="2"/>
            </a:endParaRPr>
          </a:p>
          <a:p>
            <a:endParaRPr lang="fr-FR" sz="2000" dirty="0">
              <a:solidFill>
                <a:prstClr val="black"/>
              </a:solidFill>
              <a:ea typeface="ＭＳ Ｐゴシック" pitchFamily="80" charset="-128"/>
              <a:sym typeface="Wingdings" pitchFamily="2" charset="2"/>
            </a:endParaRPr>
          </a:p>
        </p:txBody>
      </p:sp>
      <p:sp>
        <p:nvSpPr>
          <p:cNvPr id="11" name="Espace réservé du numéro de diapositive 1"/>
          <p:cNvSpPr txBox="1">
            <a:spLocks/>
          </p:cNvSpPr>
          <p:nvPr/>
        </p:nvSpPr>
        <p:spPr>
          <a:xfrm>
            <a:off x="6457950" y="6415088"/>
            <a:ext cx="2057400" cy="365125"/>
          </a:xfrm>
          <a:prstGeom prst="rect">
            <a:avLst/>
          </a:prstGeom>
        </p:spPr>
        <p:txBody>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r>
              <a:rPr lang="fr-FR" sz="1000" dirty="0" smtClean="0"/>
              <a:t>32</a:t>
            </a:r>
            <a:endParaRPr lang="fr-FR" sz="1000" dirty="0"/>
          </a:p>
        </p:txBody>
      </p:sp>
      <p:sp>
        <p:nvSpPr>
          <p:cNvPr id="12" name="Rectangle à coins arrondis 11"/>
          <p:cNvSpPr/>
          <p:nvPr/>
        </p:nvSpPr>
        <p:spPr>
          <a:xfrm>
            <a:off x="6357815" y="2982527"/>
            <a:ext cx="2157535" cy="75171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Fonction achats</a:t>
            </a:r>
            <a:endParaRPr lang="fr-FR" sz="2000" b="1" dirty="0">
              <a:solidFill>
                <a:schemeClr val="tx1"/>
              </a:solidFill>
            </a:endParaRPr>
          </a:p>
        </p:txBody>
      </p:sp>
      <p:sp>
        <p:nvSpPr>
          <p:cNvPr id="13" name="Rectangle à coins arrondis 12"/>
          <p:cNvSpPr/>
          <p:nvPr/>
        </p:nvSpPr>
        <p:spPr>
          <a:xfrm>
            <a:off x="6357814" y="3781723"/>
            <a:ext cx="2157535" cy="75171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SIH convergent</a:t>
            </a:r>
            <a:endParaRPr lang="fr-FR" sz="2000" b="1" dirty="0">
              <a:solidFill>
                <a:schemeClr val="tx1"/>
              </a:solidFill>
            </a:endParaRPr>
          </a:p>
        </p:txBody>
      </p:sp>
      <p:sp>
        <p:nvSpPr>
          <p:cNvPr id="14" name="ZoneTexte 13"/>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494000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22" y="171109"/>
            <a:ext cx="9151242" cy="802705"/>
          </a:xfrm>
          <a:noFill/>
        </p:spPr>
        <p:txBody>
          <a:bodyPr>
            <a:normAutofit/>
          </a:bodyPr>
          <a:lstStyle/>
          <a:p>
            <a:r>
              <a:rPr lang="fr-FR" sz="2000" dirty="0" smtClean="0"/>
              <a:t>A </a:t>
            </a:r>
            <a:r>
              <a:rPr lang="fr-FR" sz="2000" dirty="0" smtClean="0"/>
              <a:t>propos des écoles et instituts de formation</a:t>
            </a:r>
            <a:endParaRPr lang="fr-FR" sz="2000" dirty="0"/>
          </a:p>
        </p:txBody>
      </p:sp>
      <p:sp>
        <p:nvSpPr>
          <p:cNvPr id="3" name="Espace réservé du texte 2"/>
          <p:cNvSpPr>
            <a:spLocks noGrp="1"/>
          </p:cNvSpPr>
          <p:nvPr>
            <p:ph type="body" sz="quarter" idx="13"/>
          </p:nvPr>
        </p:nvSpPr>
        <p:spPr>
          <a:xfrm>
            <a:off x="386862" y="1172308"/>
            <a:ext cx="8487507" cy="5525721"/>
          </a:xfrm>
          <a:noFill/>
          <a:ln w="79375" cmpd="dbl">
            <a:noFill/>
          </a:ln>
        </p:spPr>
        <p:txBody>
          <a:bodyPr>
            <a:normAutofit/>
          </a:bodyPr>
          <a:lstStyle/>
          <a:p>
            <a:pPr marL="0" indent="0" algn="just">
              <a:buNone/>
            </a:pPr>
            <a:r>
              <a:rPr lang="fr-FR" sz="2200" b="1" i="1" dirty="0" smtClean="0"/>
              <a:t>Art.R.6132-17 et 18 CSP</a:t>
            </a:r>
            <a:endParaRPr lang="fr-FR" sz="2200" b="1" i="1" dirty="0"/>
          </a:p>
          <a:p>
            <a:pPr marL="447675" indent="-342900" algn="just">
              <a:buFont typeface="Courier New" panose="02070309020205020404" pitchFamily="49" charset="0"/>
              <a:buChar char="o"/>
            </a:pPr>
            <a:endParaRPr lang="fr-FR" sz="2200" i="1" dirty="0" smtClean="0"/>
          </a:p>
          <a:p>
            <a:pPr marL="0" indent="0" algn="just">
              <a:buNone/>
            </a:pPr>
            <a:r>
              <a:rPr lang="fr-FR" sz="2200" b="0" i="1" dirty="0"/>
              <a:t>La convention constitutive prévoit les modalités retenues par les établissements parties au groupement pour assurer la coordination des instituts et des écoles de formation, notamment en matière </a:t>
            </a:r>
            <a:r>
              <a:rPr lang="fr-FR" sz="2200" b="0" i="1" dirty="0" smtClean="0"/>
              <a:t>de</a:t>
            </a:r>
          </a:p>
          <a:p>
            <a:pPr marL="896938" indent="-449263" algn="just">
              <a:buFont typeface="Arial" panose="020B0604020202020204" pitchFamily="34" charset="0"/>
              <a:buChar char="•"/>
            </a:pPr>
            <a:r>
              <a:rPr lang="fr-FR" sz="2200" b="0" i="1" dirty="0"/>
              <a:t>G</a:t>
            </a:r>
            <a:r>
              <a:rPr lang="fr-FR" sz="2200" b="0" dirty="0" smtClean="0"/>
              <a:t>ouvernance </a:t>
            </a:r>
            <a:r>
              <a:rPr lang="fr-FR" sz="2200" b="0" dirty="0"/>
              <a:t>des instituts et écoles, </a:t>
            </a:r>
            <a:endParaRPr lang="fr-FR" sz="2200" b="0" dirty="0" smtClean="0"/>
          </a:p>
          <a:p>
            <a:pPr marL="896938" indent="-449263" algn="just">
              <a:buFont typeface="Arial" panose="020B0604020202020204" pitchFamily="34" charset="0"/>
              <a:buChar char="•"/>
            </a:pPr>
            <a:r>
              <a:rPr lang="fr-FR" sz="2200" b="0" dirty="0"/>
              <a:t>M</a:t>
            </a:r>
            <a:r>
              <a:rPr lang="fr-FR" sz="2200" b="0" dirty="0" smtClean="0"/>
              <a:t>utualisation </a:t>
            </a:r>
            <a:r>
              <a:rPr lang="fr-FR" sz="2200" b="0" dirty="0"/>
              <a:t>des projets pédagogiques, </a:t>
            </a:r>
            <a:endParaRPr lang="fr-FR" sz="2200" b="0" dirty="0" smtClean="0"/>
          </a:p>
          <a:p>
            <a:pPr marL="896938" indent="-449263" algn="just">
              <a:buFont typeface="Arial" panose="020B0604020202020204" pitchFamily="34" charset="0"/>
              <a:buChar char="•"/>
            </a:pPr>
            <a:r>
              <a:rPr lang="fr-FR" sz="2200" b="0" dirty="0"/>
              <a:t>M</a:t>
            </a:r>
            <a:r>
              <a:rPr lang="fr-FR" sz="2200" b="0" dirty="0" smtClean="0"/>
              <a:t>ise </a:t>
            </a:r>
            <a:r>
              <a:rPr lang="fr-FR" sz="2200" b="0" dirty="0"/>
              <a:t>en commun de ressources pédagogiques et de locaux, </a:t>
            </a:r>
            <a:endParaRPr lang="fr-FR" sz="2200" b="0" dirty="0" smtClean="0"/>
          </a:p>
          <a:p>
            <a:pPr marL="896938" indent="-449263" algn="just">
              <a:buFont typeface="Arial" panose="020B0604020202020204" pitchFamily="34" charset="0"/>
              <a:buChar char="•"/>
            </a:pPr>
            <a:r>
              <a:rPr lang="fr-FR" sz="2200" b="0" dirty="0"/>
              <a:t>P</a:t>
            </a:r>
            <a:r>
              <a:rPr lang="fr-FR" sz="2200" b="0" dirty="0" smtClean="0"/>
              <a:t>olitique </a:t>
            </a:r>
            <a:r>
              <a:rPr lang="fr-FR" sz="2200" b="0" dirty="0"/>
              <a:t>de stages.</a:t>
            </a:r>
          </a:p>
          <a:p>
            <a:pPr marL="447675" indent="-342900" algn="just">
              <a:buFont typeface="Courier New" panose="02070309020205020404" pitchFamily="49" charset="0"/>
              <a:buChar char="o"/>
            </a:pPr>
            <a:endParaRPr lang="fr-FR" sz="2200" b="0" i="1" dirty="0"/>
          </a:p>
          <a:p>
            <a:pPr marL="0" indent="0" algn="just">
              <a:buNone/>
            </a:pPr>
            <a:r>
              <a:rPr lang="fr-FR" sz="2200" b="0" i="1" dirty="0"/>
              <a:t>La convention constitutive prévoit les modalités de coordination des plans de formation continue et de </a:t>
            </a:r>
            <a:r>
              <a:rPr lang="fr-FR" sz="2200" b="0" i="1" dirty="0" smtClean="0"/>
              <a:t>DPC</a:t>
            </a:r>
            <a:endParaRPr lang="fr-FR" sz="2200" b="0" i="1" dirty="0"/>
          </a:p>
          <a:p>
            <a:pPr marL="447675" algn="just"/>
            <a:endParaRPr lang="fr-FR" b="0" i="1" dirty="0"/>
          </a:p>
          <a:p>
            <a:pPr marL="804863" indent="-342900" algn="just">
              <a:buFont typeface="Wingdings" panose="05000000000000000000" pitchFamily="2" charset="2"/>
              <a:buChar char="§"/>
            </a:pPr>
            <a:endParaRPr lang="fr-FR" b="0" i="1" dirty="0"/>
          </a:p>
          <a:p>
            <a:pPr marL="804863" indent="-342900" algn="just">
              <a:buFont typeface="Wingdings" panose="05000000000000000000" pitchFamily="2" charset="2"/>
              <a:buChar char="§"/>
            </a:pPr>
            <a:endParaRPr lang="fr-FR" b="0" i="1" dirty="0"/>
          </a:p>
          <a:p>
            <a:pPr marL="804863" indent="-342900" algn="just">
              <a:buFont typeface="Wingdings" panose="05000000000000000000" pitchFamily="2" charset="2"/>
              <a:buChar char="§"/>
            </a:pPr>
            <a:endParaRPr lang="fr-FR" b="0" i="1" dirty="0" smtClean="0"/>
          </a:p>
          <a:p>
            <a:pPr marL="804863" indent="-342900" algn="just">
              <a:buFont typeface="Wingdings" panose="05000000000000000000" pitchFamily="2" charset="2"/>
              <a:buChar char="§"/>
            </a:pPr>
            <a:endParaRPr lang="fr-FR" b="0" i="1" dirty="0" smtClean="0"/>
          </a:p>
          <a:p>
            <a:pPr marL="714375" indent="-342900" algn="just">
              <a:buFont typeface="Courier New" panose="02070309020205020404" pitchFamily="49" charset="0"/>
              <a:buChar char="o"/>
            </a:pPr>
            <a:endParaRPr lang="fr-FR" b="0" dirty="0"/>
          </a:p>
          <a:p>
            <a:pPr marL="371475" algn="just"/>
            <a:endParaRPr lang="fr-FR" b="0" dirty="0"/>
          </a:p>
          <a:p>
            <a:pPr marL="714375" indent="-342900" algn="just">
              <a:buFont typeface="Courier New" panose="02070309020205020404" pitchFamily="49" charset="0"/>
              <a:buChar char="o"/>
            </a:pPr>
            <a:endParaRPr lang="fr-FR" b="0" dirty="0" smtClean="0"/>
          </a:p>
          <a:p>
            <a:pPr marL="714375" indent="-342900" algn="just">
              <a:buFont typeface="Courier New" panose="02070309020205020404" pitchFamily="49" charset="0"/>
              <a:buChar char="o"/>
            </a:pPr>
            <a:endParaRPr lang="fr-FR" b="0" dirty="0"/>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9039749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755" y="193125"/>
            <a:ext cx="8812575" cy="802705"/>
          </a:xfrm>
          <a:noFill/>
        </p:spPr>
        <p:txBody>
          <a:bodyPr>
            <a:normAutofit/>
          </a:bodyPr>
          <a:lstStyle/>
          <a:p>
            <a:r>
              <a:rPr lang="fr-FR" sz="2000" dirty="0" smtClean="0"/>
              <a:t>A </a:t>
            </a:r>
            <a:r>
              <a:rPr lang="fr-FR" sz="2000" dirty="0" smtClean="0"/>
              <a:t>propos des écoles et instituts de formation</a:t>
            </a:r>
            <a:endParaRPr lang="fr-FR" sz="2000" dirty="0"/>
          </a:p>
        </p:txBody>
      </p:sp>
      <p:sp>
        <p:nvSpPr>
          <p:cNvPr id="3" name="Espace réservé du texte 2"/>
          <p:cNvSpPr>
            <a:spLocks noGrp="1"/>
          </p:cNvSpPr>
          <p:nvPr>
            <p:ph type="body" sz="quarter" idx="13"/>
          </p:nvPr>
        </p:nvSpPr>
        <p:spPr>
          <a:xfrm>
            <a:off x="222739" y="1325454"/>
            <a:ext cx="8593015" cy="5372573"/>
          </a:xfrm>
          <a:noFill/>
          <a:ln w="79375" cmpd="dbl">
            <a:noFill/>
          </a:ln>
        </p:spPr>
        <p:txBody>
          <a:bodyPr>
            <a:normAutofit/>
          </a:bodyPr>
          <a:lstStyle/>
          <a:p>
            <a:pPr marL="0" indent="0" algn="just">
              <a:buNone/>
            </a:pPr>
            <a:r>
              <a:rPr lang="fr-FR" sz="2200" b="1" dirty="0" smtClean="0"/>
              <a:t>Des questionnements à régler :</a:t>
            </a:r>
          </a:p>
          <a:p>
            <a:pPr marL="104775" algn="just"/>
            <a:endParaRPr lang="fr-FR" sz="2200" b="0" dirty="0" smtClean="0"/>
          </a:p>
          <a:p>
            <a:pPr marL="896938" indent="-449263" algn="just">
              <a:buFont typeface="Arial" panose="020B0604020202020204" pitchFamily="34" charset="0"/>
              <a:buChar char="•"/>
            </a:pPr>
            <a:r>
              <a:rPr lang="fr-FR" sz="2200" b="0" dirty="0" smtClean="0"/>
              <a:t>Quels liens avec le financeur qui connaît mal le GHT ?</a:t>
            </a:r>
          </a:p>
          <a:p>
            <a:pPr marL="896938" indent="-449263" algn="just">
              <a:buFont typeface="Arial" panose="020B0604020202020204" pitchFamily="34" charset="0"/>
              <a:buChar char="•"/>
            </a:pPr>
            <a:r>
              <a:rPr lang="fr-FR" sz="2200" b="0" dirty="0" smtClean="0"/>
              <a:t>Quel impact sur la « cartographie » des instituts et écoles ?</a:t>
            </a:r>
          </a:p>
          <a:p>
            <a:pPr marL="896938" indent="-449263" algn="just">
              <a:buFont typeface="Arial" panose="020B0604020202020204" pitchFamily="34" charset="0"/>
              <a:buChar char="•"/>
            </a:pPr>
            <a:r>
              <a:rPr lang="fr-FR" sz="2200" b="0" dirty="0" smtClean="0"/>
              <a:t>Quid des établissements supports qui ne seraient pas « légitimes » à assurer cette coordination ?</a:t>
            </a:r>
          </a:p>
          <a:p>
            <a:pPr marL="896938" indent="-449263" algn="just">
              <a:buFont typeface="Arial" panose="020B0604020202020204" pitchFamily="34" charset="0"/>
              <a:buChar char="•"/>
            </a:pPr>
            <a:r>
              <a:rPr lang="fr-FR" sz="2200" b="0" dirty="0" smtClean="0"/>
              <a:t>Quel diagnostic des organisations existantes au sein du GHT en matière d’écoles paramédicales ?</a:t>
            </a:r>
          </a:p>
          <a:p>
            <a:pPr marL="896938" indent="-449263" algn="just">
              <a:buFont typeface="Arial" panose="020B0604020202020204" pitchFamily="34" charset="0"/>
              <a:buChar char="•"/>
            </a:pPr>
            <a:r>
              <a:rPr lang="fr-FR" sz="2200" b="0" dirty="0" smtClean="0"/>
              <a:t>Quid des écoles gérées par le secteur privé sur le territoire ?</a:t>
            </a:r>
          </a:p>
          <a:p>
            <a:pPr marL="896938" indent="-449263" algn="just">
              <a:buFont typeface="Arial" panose="020B0604020202020204" pitchFamily="34" charset="0"/>
              <a:buChar char="•"/>
            </a:pPr>
            <a:r>
              <a:rPr lang="fr-FR" sz="2200" b="0" dirty="0"/>
              <a:t>Enjeu sur l’amélioration de l’accès aux terrains de stage ?</a:t>
            </a:r>
          </a:p>
          <a:p>
            <a:pPr marL="804863" indent="-342900" algn="just">
              <a:buFont typeface="Wingdings" panose="05000000000000000000" pitchFamily="2" charset="2"/>
              <a:buChar char="§"/>
            </a:pPr>
            <a:endParaRPr lang="fr-FR" b="0" i="1" dirty="0"/>
          </a:p>
          <a:p>
            <a:pPr marL="804863" indent="-342900" algn="just">
              <a:buFont typeface="Wingdings" panose="05000000000000000000" pitchFamily="2" charset="2"/>
              <a:buChar char="§"/>
            </a:pPr>
            <a:endParaRPr lang="fr-FR" b="0" i="1" dirty="0"/>
          </a:p>
          <a:p>
            <a:pPr marL="804863" indent="-342900" algn="just">
              <a:buFont typeface="Wingdings" panose="05000000000000000000" pitchFamily="2" charset="2"/>
              <a:buChar char="§"/>
            </a:pPr>
            <a:endParaRPr lang="fr-FR" b="0" i="1" dirty="0" smtClean="0"/>
          </a:p>
          <a:p>
            <a:pPr marL="804863" indent="-342900" algn="just">
              <a:buFont typeface="Wingdings" panose="05000000000000000000" pitchFamily="2" charset="2"/>
              <a:buChar char="§"/>
            </a:pPr>
            <a:endParaRPr lang="fr-FR" b="0" i="1" dirty="0" smtClean="0"/>
          </a:p>
          <a:p>
            <a:pPr marL="714375" indent="-342900" algn="just">
              <a:buFont typeface="Courier New" panose="02070309020205020404" pitchFamily="49" charset="0"/>
              <a:buChar char="o"/>
            </a:pPr>
            <a:endParaRPr lang="fr-FR" b="0" dirty="0"/>
          </a:p>
          <a:p>
            <a:pPr marL="371475" algn="just"/>
            <a:endParaRPr lang="fr-FR" b="0" dirty="0"/>
          </a:p>
          <a:p>
            <a:pPr marL="714375" indent="-342900" algn="just">
              <a:buFont typeface="Courier New" panose="02070309020205020404" pitchFamily="49" charset="0"/>
              <a:buChar char="o"/>
            </a:pPr>
            <a:endParaRPr lang="fr-FR" b="0" dirty="0" smtClean="0"/>
          </a:p>
          <a:p>
            <a:pPr marL="714375" indent="-342900" algn="just">
              <a:buFont typeface="Courier New" panose="02070309020205020404" pitchFamily="49" charset="0"/>
              <a:buChar char="o"/>
            </a:pPr>
            <a:endParaRPr lang="fr-FR" b="0" dirty="0"/>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914118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a:cxnSpLocks noChangeShapeType="1"/>
          </p:cNvCxnSpPr>
          <p:nvPr/>
        </p:nvCxnSpPr>
        <p:spPr bwMode="auto">
          <a:xfrm>
            <a:off x="457378" y="4969379"/>
            <a:ext cx="8280400" cy="1587"/>
          </a:xfrm>
          <a:prstGeom prst="straightConnector1">
            <a:avLst/>
          </a:prstGeom>
          <a:noFill/>
          <a:ln w="38100" algn="ctr">
            <a:solidFill>
              <a:schemeClr val="tx1"/>
            </a:solidFill>
            <a:round/>
            <a:headEnd type="none" w="sm" len="sm"/>
            <a:tailEnd type="triangle" w="lg" len="lg"/>
          </a:ln>
        </p:spPr>
      </p:cxnSp>
      <p:sp>
        <p:nvSpPr>
          <p:cNvPr id="6" name="Rectangle à coins arrondis 5"/>
          <p:cNvSpPr/>
          <p:nvPr/>
        </p:nvSpPr>
        <p:spPr bwMode="auto">
          <a:xfrm>
            <a:off x="2245218" y="1511418"/>
            <a:ext cx="1945103" cy="3053147"/>
          </a:xfrm>
          <a:prstGeom prst="roundRect">
            <a:avLst/>
          </a:prstGeom>
          <a:solidFill>
            <a:schemeClr val="bg1">
              <a:lumMod val="75000"/>
            </a:schemeClr>
          </a:solidFill>
          <a:ln w="12700" cap="flat" cmpd="sng" algn="ctr">
            <a:noFill/>
            <a:prstDash val="solid"/>
            <a:round/>
            <a:headEnd type="none" w="sm" len="sm"/>
            <a:tailEnd type="none" w="sm" len="sm"/>
          </a:ln>
          <a:effectLst/>
        </p:spPr>
        <p:txBody>
          <a:bodyPr wrap="none"/>
          <a:lstStyle/>
          <a:p>
            <a:pPr algn="ctr">
              <a:defRPr/>
            </a:pPr>
            <a:r>
              <a:rPr lang="fr-FR" sz="2000" b="1" dirty="0" smtClean="0">
                <a:solidFill>
                  <a:srgbClr val="222A35"/>
                </a:solidFill>
              </a:rPr>
              <a:t>Mutualisations </a:t>
            </a:r>
          </a:p>
          <a:p>
            <a:pPr algn="ctr">
              <a:defRPr/>
            </a:pPr>
            <a:r>
              <a:rPr lang="fr-FR" sz="2000" b="1" dirty="0" smtClean="0">
                <a:solidFill>
                  <a:srgbClr val="222A35"/>
                </a:solidFill>
              </a:rPr>
              <a:t>de moyens </a:t>
            </a:r>
          </a:p>
          <a:p>
            <a:pPr algn="ctr">
              <a:defRPr/>
            </a:pPr>
            <a:r>
              <a:rPr lang="fr-FR" sz="2000" b="1" dirty="0" smtClean="0">
                <a:solidFill>
                  <a:srgbClr val="222A35"/>
                </a:solidFill>
              </a:rPr>
              <a:t>matériels</a:t>
            </a:r>
          </a:p>
          <a:p>
            <a:pPr algn="ctr">
              <a:defRPr/>
            </a:pPr>
            <a:r>
              <a:rPr lang="fr-FR" sz="2000" b="1" dirty="0" smtClean="0">
                <a:solidFill>
                  <a:srgbClr val="222A35"/>
                </a:solidFill>
              </a:rPr>
              <a:t> et humains + </a:t>
            </a:r>
          </a:p>
          <a:p>
            <a:pPr algn="ctr">
              <a:defRPr/>
            </a:pPr>
            <a:r>
              <a:rPr lang="fr-FR" sz="2000" b="1" dirty="0" smtClean="0">
                <a:solidFill>
                  <a:srgbClr val="222A35"/>
                </a:solidFill>
              </a:rPr>
              <a:t>pédagogiques </a:t>
            </a:r>
          </a:p>
          <a:p>
            <a:pPr algn="ctr">
              <a:defRPr/>
            </a:pPr>
            <a:r>
              <a:rPr lang="fr-FR" sz="2000" b="1" dirty="0" smtClean="0">
                <a:solidFill>
                  <a:srgbClr val="222A35"/>
                </a:solidFill>
              </a:rPr>
              <a:t>des écoles/</a:t>
            </a:r>
          </a:p>
          <a:p>
            <a:pPr algn="ctr">
              <a:defRPr/>
            </a:pPr>
            <a:r>
              <a:rPr lang="fr-FR" sz="2000" b="1" dirty="0" smtClean="0">
                <a:solidFill>
                  <a:srgbClr val="222A35"/>
                </a:solidFill>
              </a:rPr>
              <a:t>instituts</a:t>
            </a:r>
          </a:p>
          <a:p>
            <a:pPr algn="ctr">
              <a:defRPr/>
            </a:pPr>
            <a:r>
              <a:rPr lang="fr-FR" sz="2000" b="1" dirty="0" smtClean="0">
                <a:solidFill>
                  <a:srgbClr val="222A35"/>
                </a:solidFill>
              </a:rPr>
              <a:t>au sein du GHT</a:t>
            </a:r>
            <a:endParaRPr lang="fr-FR" sz="2000" b="1" dirty="0">
              <a:solidFill>
                <a:srgbClr val="222A35"/>
              </a:solidFill>
            </a:endParaRPr>
          </a:p>
        </p:txBody>
      </p:sp>
      <p:sp>
        <p:nvSpPr>
          <p:cNvPr id="8" name="Rectangle à coins arrondis 7"/>
          <p:cNvSpPr/>
          <p:nvPr/>
        </p:nvSpPr>
        <p:spPr bwMode="auto">
          <a:xfrm>
            <a:off x="4285671" y="1520712"/>
            <a:ext cx="2522707" cy="3034558"/>
          </a:xfrm>
          <a:prstGeom prst="roundRect">
            <a:avLst/>
          </a:prstGeom>
          <a:solidFill>
            <a:schemeClr val="bg1">
              <a:lumMod val="65000"/>
            </a:schemeClr>
          </a:solidFill>
          <a:ln w="12700" cap="flat" cmpd="sng" algn="ctr">
            <a:noFill/>
            <a:prstDash val="solid"/>
            <a:round/>
            <a:headEnd type="none" w="sm" len="sm"/>
            <a:tailEnd type="none" w="sm" len="sm"/>
          </a:ln>
          <a:effectLst/>
        </p:spPr>
        <p:txBody>
          <a:bodyPr wrap="none"/>
          <a:lstStyle/>
          <a:p>
            <a:pPr algn="ctr">
              <a:defRPr/>
            </a:pPr>
            <a:r>
              <a:rPr lang="fr-FR" sz="2000" b="1" dirty="0" smtClean="0">
                <a:solidFill>
                  <a:srgbClr val="222A35"/>
                </a:solidFill>
              </a:rPr>
              <a:t>« Redistribution » </a:t>
            </a:r>
          </a:p>
          <a:p>
            <a:pPr algn="ctr">
              <a:defRPr/>
            </a:pPr>
            <a:r>
              <a:rPr lang="fr-FR" sz="2000" b="1" dirty="0" smtClean="0">
                <a:solidFill>
                  <a:srgbClr val="222A35"/>
                </a:solidFill>
              </a:rPr>
              <a:t>des écoles/instituts</a:t>
            </a:r>
          </a:p>
          <a:p>
            <a:pPr algn="ctr">
              <a:defRPr/>
            </a:pPr>
            <a:r>
              <a:rPr lang="fr-FR" sz="2000" b="1" dirty="0" smtClean="0">
                <a:solidFill>
                  <a:srgbClr val="222A35"/>
                </a:solidFill>
              </a:rPr>
              <a:t> au sein du GHT</a:t>
            </a:r>
            <a:endParaRPr lang="fr-FR" sz="2000" b="1" dirty="0">
              <a:solidFill>
                <a:srgbClr val="222A35"/>
              </a:solidFill>
            </a:endParaRPr>
          </a:p>
        </p:txBody>
      </p:sp>
      <p:sp>
        <p:nvSpPr>
          <p:cNvPr id="10" name="Rectangle à coins arrondis 9"/>
          <p:cNvSpPr/>
          <p:nvPr/>
        </p:nvSpPr>
        <p:spPr bwMode="auto">
          <a:xfrm>
            <a:off x="6895301" y="1511419"/>
            <a:ext cx="1996726" cy="3101668"/>
          </a:xfrm>
          <a:prstGeom prst="roundRect">
            <a:avLst/>
          </a:prstGeom>
          <a:solidFill>
            <a:schemeClr val="bg1">
              <a:lumMod val="50000"/>
            </a:schemeClr>
          </a:solidFill>
          <a:ln w="12700" cap="flat" cmpd="sng" algn="ctr">
            <a:noFill/>
            <a:prstDash val="solid"/>
            <a:round/>
            <a:headEnd type="none" w="sm" len="sm"/>
            <a:tailEnd type="none" w="sm" len="sm"/>
          </a:ln>
          <a:effectLst/>
        </p:spPr>
        <p:txBody>
          <a:bodyPr wrap="none"/>
          <a:lstStyle/>
          <a:p>
            <a:pPr algn="ctr">
              <a:defRPr/>
            </a:pPr>
            <a:r>
              <a:rPr lang="fr-FR" sz="2000" b="1" dirty="0" smtClean="0">
                <a:solidFill>
                  <a:schemeClr val="bg1"/>
                </a:solidFill>
              </a:rPr>
              <a:t>Regroupement </a:t>
            </a:r>
          </a:p>
          <a:p>
            <a:pPr algn="ctr">
              <a:defRPr/>
            </a:pPr>
            <a:r>
              <a:rPr lang="fr-FR" sz="2000" b="1" dirty="0" smtClean="0">
                <a:solidFill>
                  <a:schemeClr val="bg1"/>
                </a:solidFill>
              </a:rPr>
              <a:t>et/ou</a:t>
            </a:r>
          </a:p>
          <a:p>
            <a:pPr algn="ctr">
              <a:defRPr/>
            </a:pPr>
            <a:r>
              <a:rPr lang="fr-FR" sz="2000" b="1" dirty="0" smtClean="0">
                <a:solidFill>
                  <a:schemeClr val="bg1"/>
                </a:solidFill>
              </a:rPr>
              <a:t>suppression </a:t>
            </a:r>
          </a:p>
          <a:p>
            <a:pPr algn="ctr">
              <a:defRPr/>
            </a:pPr>
            <a:r>
              <a:rPr lang="fr-FR" sz="2000" b="1" dirty="0" smtClean="0">
                <a:solidFill>
                  <a:schemeClr val="bg1"/>
                </a:solidFill>
              </a:rPr>
              <a:t>d’écoles/</a:t>
            </a:r>
          </a:p>
          <a:p>
            <a:pPr algn="ctr">
              <a:defRPr/>
            </a:pPr>
            <a:r>
              <a:rPr lang="fr-FR" sz="2000" b="1" dirty="0" smtClean="0">
                <a:solidFill>
                  <a:schemeClr val="bg1"/>
                </a:solidFill>
              </a:rPr>
              <a:t>instituts?</a:t>
            </a:r>
            <a:endParaRPr lang="fr-FR" sz="2000" b="1" dirty="0">
              <a:solidFill>
                <a:schemeClr val="bg1"/>
              </a:solidFill>
            </a:endParaRPr>
          </a:p>
        </p:txBody>
      </p:sp>
      <p:cxnSp>
        <p:nvCxnSpPr>
          <p:cNvPr id="11" name="Connecteur droit 10"/>
          <p:cNvCxnSpPr>
            <a:cxnSpLocks noChangeShapeType="1"/>
          </p:cNvCxnSpPr>
          <p:nvPr/>
        </p:nvCxnSpPr>
        <p:spPr bwMode="auto">
          <a:xfrm>
            <a:off x="1198015" y="4610081"/>
            <a:ext cx="0" cy="359298"/>
          </a:xfrm>
          <a:prstGeom prst="line">
            <a:avLst/>
          </a:prstGeom>
          <a:noFill/>
          <a:ln w="41275" algn="ctr">
            <a:solidFill>
              <a:schemeClr val="tx1"/>
            </a:solidFill>
            <a:prstDash val="sysDot"/>
            <a:round/>
            <a:headEnd type="none" w="sm" len="sm"/>
            <a:tailEnd type="none" w="sm" len="sm"/>
          </a:ln>
        </p:spPr>
      </p:cxnSp>
      <p:cxnSp>
        <p:nvCxnSpPr>
          <p:cNvPr id="12" name="Connecteur droit 15"/>
          <p:cNvCxnSpPr>
            <a:cxnSpLocks noChangeShapeType="1"/>
          </p:cNvCxnSpPr>
          <p:nvPr/>
        </p:nvCxnSpPr>
        <p:spPr bwMode="auto">
          <a:xfrm>
            <a:off x="3116735" y="4610081"/>
            <a:ext cx="0" cy="359298"/>
          </a:xfrm>
          <a:prstGeom prst="line">
            <a:avLst/>
          </a:prstGeom>
          <a:noFill/>
          <a:ln w="41275" algn="ctr">
            <a:solidFill>
              <a:schemeClr val="tx1"/>
            </a:solidFill>
            <a:prstDash val="sysDot"/>
            <a:round/>
            <a:headEnd type="none" w="sm" len="sm"/>
            <a:tailEnd type="none" w="sm" len="sm"/>
          </a:ln>
        </p:spPr>
      </p:cxnSp>
      <p:cxnSp>
        <p:nvCxnSpPr>
          <p:cNvPr id="14" name="Connecteur droit 17"/>
          <p:cNvCxnSpPr>
            <a:cxnSpLocks noChangeShapeType="1"/>
          </p:cNvCxnSpPr>
          <p:nvPr/>
        </p:nvCxnSpPr>
        <p:spPr bwMode="auto">
          <a:xfrm>
            <a:off x="5605640" y="4565631"/>
            <a:ext cx="0" cy="359298"/>
          </a:xfrm>
          <a:prstGeom prst="line">
            <a:avLst/>
          </a:prstGeom>
          <a:noFill/>
          <a:ln w="41275" algn="ctr">
            <a:solidFill>
              <a:schemeClr val="tx1"/>
            </a:solidFill>
            <a:prstDash val="sysDot"/>
            <a:round/>
            <a:headEnd type="none" w="sm" len="sm"/>
            <a:tailEnd type="none" w="sm" len="sm"/>
          </a:ln>
        </p:spPr>
      </p:cxnSp>
      <p:cxnSp>
        <p:nvCxnSpPr>
          <p:cNvPr id="16" name="Connecteur droit avec flèche 20"/>
          <p:cNvCxnSpPr>
            <a:cxnSpLocks noChangeShapeType="1"/>
          </p:cNvCxnSpPr>
          <p:nvPr/>
        </p:nvCxnSpPr>
        <p:spPr bwMode="auto">
          <a:xfrm>
            <a:off x="2612704" y="6308297"/>
            <a:ext cx="1008062" cy="1588"/>
          </a:xfrm>
          <a:prstGeom prst="straightConnector1">
            <a:avLst/>
          </a:prstGeom>
          <a:noFill/>
          <a:ln w="38100" algn="ctr">
            <a:solidFill>
              <a:schemeClr val="tx1"/>
            </a:solidFill>
            <a:round/>
            <a:headEnd type="arrow" w="med" len="med"/>
            <a:tailEnd type="arrow" w="med" len="med"/>
          </a:ln>
        </p:spPr>
      </p:cxnSp>
      <p:sp>
        <p:nvSpPr>
          <p:cNvPr id="17" name="Rectangle à coins arrondis 16"/>
          <p:cNvSpPr/>
          <p:nvPr/>
        </p:nvSpPr>
        <p:spPr bwMode="auto">
          <a:xfrm>
            <a:off x="135114" y="1511418"/>
            <a:ext cx="2051051" cy="3053148"/>
          </a:xfrm>
          <a:prstGeom prst="roundRect">
            <a:avLst/>
          </a:prstGeom>
          <a:solidFill>
            <a:schemeClr val="bg1">
              <a:lumMod val="85000"/>
            </a:schemeClr>
          </a:solidFill>
          <a:ln w="12700" cap="flat" cmpd="sng" algn="ctr">
            <a:noFill/>
            <a:prstDash val="solid"/>
            <a:round/>
            <a:headEnd type="none" w="sm" len="sm"/>
            <a:tailEnd type="none" w="sm" len="sm"/>
          </a:ln>
          <a:effectLst/>
        </p:spPr>
        <p:txBody>
          <a:bodyPr wrap="none"/>
          <a:lstStyle/>
          <a:p>
            <a:pPr algn="ctr">
              <a:defRPr/>
            </a:pPr>
            <a:r>
              <a:rPr lang="fr-FR" sz="2000" b="1" dirty="0" smtClean="0">
                <a:solidFill>
                  <a:srgbClr val="222A35"/>
                </a:solidFill>
              </a:rPr>
              <a:t>Transparence </a:t>
            </a:r>
          </a:p>
          <a:p>
            <a:pPr algn="ctr">
              <a:defRPr/>
            </a:pPr>
            <a:r>
              <a:rPr lang="fr-FR" sz="2000" b="1" dirty="0" smtClean="0">
                <a:solidFill>
                  <a:srgbClr val="222A35"/>
                </a:solidFill>
              </a:rPr>
              <a:t>et </a:t>
            </a:r>
          </a:p>
          <a:p>
            <a:pPr algn="ctr">
              <a:defRPr/>
            </a:pPr>
            <a:r>
              <a:rPr lang="fr-FR" sz="2000" b="1" dirty="0" smtClean="0">
                <a:solidFill>
                  <a:srgbClr val="222A35"/>
                </a:solidFill>
              </a:rPr>
              <a:t>communication </a:t>
            </a:r>
          </a:p>
          <a:p>
            <a:pPr algn="ctr">
              <a:defRPr/>
            </a:pPr>
            <a:r>
              <a:rPr lang="fr-FR" sz="2000" b="1" dirty="0">
                <a:solidFill>
                  <a:srgbClr val="222A35"/>
                </a:solidFill>
              </a:rPr>
              <a:t>d</a:t>
            </a:r>
            <a:r>
              <a:rPr lang="fr-FR" sz="2000" b="1" dirty="0" smtClean="0">
                <a:solidFill>
                  <a:srgbClr val="222A35"/>
                </a:solidFill>
              </a:rPr>
              <a:t>es</a:t>
            </a:r>
          </a:p>
          <a:p>
            <a:pPr algn="ctr">
              <a:defRPr/>
            </a:pPr>
            <a:r>
              <a:rPr lang="fr-FR" sz="2000" b="1" dirty="0" smtClean="0">
                <a:solidFill>
                  <a:srgbClr val="222A35"/>
                </a:solidFill>
              </a:rPr>
              <a:t> écoles/instituts</a:t>
            </a:r>
          </a:p>
          <a:p>
            <a:pPr algn="ctr">
              <a:defRPr/>
            </a:pPr>
            <a:r>
              <a:rPr lang="fr-FR" sz="2000" b="1" dirty="0" smtClean="0">
                <a:solidFill>
                  <a:srgbClr val="222A35"/>
                </a:solidFill>
              </a:rPr>
              <a:t>au sein du GHT</a:t>
            </a:r>
            <a:endParaRPr lang="fr-FR" sz="2000" b="1" dirty="0">
              <a:solidFill>
                <a:srgbClr val="222A35"/>
              </a:solidFill>
            </a:endParaRPr>
          </a:p>
        </p:txBody>
      </p:sp>
      <p:cxnSp>
        <p:nvCxnSpPr>
          <p:cNvPr id="18" name="Connecteur droit 19"/>
          <p:cNvCxnSpPr>
            <a:cxnSpLocks noChangeShapeType="1"/>
          </p:cNvCxnSpPr>
          <p:nvPr/>
        </p:nvCxnSpPr>
        <p:spPr bwMode="auto">
          <a:xfrm>
            <a:off x="7945616" y="4610081"/>
            <a:ext cx="0" cy="359298"/>
          </a:xfrm>
          <a:prstGeom prst="line">
            <a:avLst/>
          </a:prstGeom>
          <a:noFill/>
          <a:ln w="41275" algn="ctr">
            <a:solidFill>
              <a:schemeClr val="tx1"/>
            </a:solidFill>
            <a:prstDash val="sysDot"/>
            <a:round/>
            <a:headEnd type="none" w="sm" len="sm"/>
            <a:tailEnd type="none" w="sm" len="sm"/>
          </a:ln>
        </p:spPr>
      </p:cxnSp>
      <p:sp>
        <p:nvSpPr>
          <p:cNvPr id="2" name="Titre 1"/>
          <p:cNvSpPr>
            <a:spLocks noGrp="1"/>
          </p:cNvSpPr>
          <p:nvPr>
            <p:ph type="title"/>
          </p:nvPr>
        </p:nvSpPr>
        <p:spPr>
          <a:xfrm>
            <a:off x="135114" y="214613"/>
            <a:ext cx="8331553" cy="757238"/>
          </a:xfrm>
          <a:noFill/>
          <a:ln>
            <a:noFill/>
          </a:ln>
        </p:spPr>
        <p:txBody>
          <a:bodyPr>
            <a:normAutofit/>
          </a:bodyPr>
          <a:lstStyle/>
          <a:p>
            <a:r>
              <a:rPr lang="fr-FR" sz="2000" dirty="0" smtClean="0"/>
              <a:t>A </a:t>
            </a:r>
            <a:r>
              <a:rPr lang="fr-FR" sz="2000" dirty="0"/>
              <a:t>propos des écoles et instituts de formation</a:t>
            </a:r>
          </a:p>
        </p:txBody>
      </p:sp>
      <p:sp>
        <p:nvSpPr>
          <p:cNvPr id="19" name="Flèche droite 18"/>
          <p:cNvSpPr/>
          <p:nvPr/>
        </p:nvSpPr>
        <p:spPr>
          <a:xfrm>
            <a:off x="224837" y="5155183"/>
            <a:ext cx="8776491" cy="614655"/>
          </a:xfrm>
          <a:prstGeom prst="rightArrow">
            <a:avLst/>
          </a:prstGeom>
          <a:gradFill flip="none" rotWithShape="1">
            <a:gsLst>
              <a:gs pos="30000">
                <a:schemeClr val="accent2">
                  <a:lumMod val="40000"/>
                  <a:lumOff val="60000"/>
                </a:schemeClr>
              </a:gs>
              <a:gs pos="0">
                <a:schemeClr val="accent4">
                  <a:lumMod val="40000"/>
                  <a:lumOff val="60000"/>
                </a:schemeClr>
              </a:gs>
              <a:gs pos="74000">
                <a:schemeClr val="accent2">
                  <a:lumMod val="60000"/>
                  <a:lumOff val="40000"/>
                </a:schemeClr>
              </a:gs>
              <a:gs pos="100000">
                <a:schemeClr val="accent2">
                  <a:lumMod val="75000"/>
                </a:schemeClr>
              </a:gs>
            </a:gsLst>
            <a:lin ang="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à coins arrondis 19"/>
          <p:cNvSpPr/>
          <p:nvPr/>
        </p:nvSpPr>
        <p:spPr bwMode="auto">
          <a:xfrm>
            <a:off x="300115" y="5720471"/>
            <a:ext cx="1945103" cy="525157"/>
          </a:xfrm>
          <a:prstGeom prst="roundRect">
            <a:avLst/>
          </a:prstGeom>
          <a:noFill/>
          <a:ln w="12700" cap="flat" cmpd="sng" algn="ctr">
            <a:noFill/>
            <a:prstDash val="solid"/>
            <a:round/>
            <a:headEnd type="none" w="sm" len="sm"/>
            <a:tailEnd type="none" w="sm" len="sm"/>
          </a:ln>
          <a:effectLst/>
        </p:spPr>
        <p:txBody>
          <a:bodyPr wrap="none"/>
          <a:lstStyle/>
          <a:p>
            <a:pPr algn="ctr">
              <a:defRPr/>
            </a:pPr>
            <a:r>
              <a:rPr lang="fr-FR" sz="2200" b="1" dirty="0" smtClean="0">
                <a:solidFill>
                  <a:srgbClr val="222A35"/>
                </a:solidFill>
              </a:rPr>
              <a:t>Fédératif</a:t>
            </a:r>
            <a:endParaRPr lang="fr-FR" sz="2200" b="1" dirty="0">
              <a:solidFill>
                <a:srgbClr val="222A35"/>
              </a:solidFill>
            </a:endParaRPr>
          </a:p>
        </p:txBody>
      </p:sp>
      <p:sp>
        <p:nvSpPr>
          <p:cNvPr id="21" name="Rectangle à coins arrondis 20"/>
          <p:cNvSpPr/>
          <p:nvPr/>
        </p:nvSpPr>
        <p:spPr bwMode="auto">
          <a:xfrm>
            <a:off x="7198897" y="5769838"/>
            <a:ext cx="1945103" cy="525157"/>
          </a:xfrm>
          <a:prstGeom prst="roundRect">
            <a:avLst/>
          </a:prstGeom>
          <a:noFill/>
          <a:ln w="12700" cap="flat" cmpd="sng" algn="ctr">
            <a:noFill/>
            <a:prstDash val="solid"/>
            <a:round/>
            <a:headEnd type="none" w="sm" len="sm"/>
            <a:tailEnd type="none" w="sm" len="sm"/>
          </a:ln>
          <a:effectLst/>
        </p:spPr>
        <p:txBody>
          <a:bodyPr wrap="none"/>
          <a:lstStyle/>
          <a:p>
            <a:pPr algn="ctr">
              <a:defRPr/>
            </a:pPr>
            <a:r>
              <a:rPr lang="fr-FR" sz="2200" b="1" dirty="0" smtClean="0">
                <a:solidFill>
                  <a:srgbClr val="222A35"/>
                </a:solidFill>
              </a:rPr>
              <a:t>Intégratif</a:t>
            </a:r>
            <a:endParaRPr lang="fr-FR" sz="2200" b="1" dirty="0">
              <a:solidFill>
                <a:srgbClr val="222A35"/>
              </a:solidFill>
            </a:endParaRPr>
          </a:p>
        </p:txBody>
      </p:sp>
      <p:sp>
        <p:nvSpPr>
          <p:cNvPr id="15" name="Triangle isocèle 18"/>
          <p:cNvSpPr>
            <a:spLocks noChangeArrowheads="1"/>
          </p:cNvSpPr>
          <p:nvPr/>
        </p:nvSpPr>
        <p:spPr bwMode="auto">
          <a:xfrm>
            <a:off x="2900835" y="4969379"/>
            <a:ext cx="431800" cy="1194456"/>
          </a:xfrm>
          <a:prstGeom prst="triangle">
            <a:avLst>
              <a:gd name="adj" fmla="val 50000"/>
            </a:avLst>
          </a:prstGeom>
          <a:solidFill>
            <a:schemeClr val="bg1">
              <a:lumMod val="50000"/>
            </a:schemeClr>
          </a:solidFill>
          <a:ln w="12700" algn="ctr">
            <a:noFill/>
            <a:round/>
            <a:headEnd type="none" w="sm" len="sm"/>
            <a:tailEnd type="none" w="sm" len="sm"/>
          </a:ln>
        </p:spPr>
        <p:txBody>
          <a:bodyPr wrap="none"/>
          <a:lstStyle/>
          <a:p>
            <a:pPr algn="r"/>
            <a:endParaRPr lang="fr-FR"/>
          </a:p>
        </p:txBody>
      </p:sp>
      <p:sp>
        <p:nvSpPr>
          <p:cNvPr id="23" name="ZoneTexte 22"/>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1950194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6524131" y="4059988"/>
            <a:ext cx="2232000" cy="14588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lumMod val="85000"/>
                    <a:lumOff val="15000"/>
                  </a:schemeClr>
                </a:solidFill>
              </a:rPr>
              <a:t> Une évolution des plans de formation/DPC ?</a:t>
            </a:r>
            <a:endParaRPr lang="fr-FR" sz="2000" dirty="0">
              <a:solidFill>
                <a:schemeClr val="tx1">
                  <a:lumMod val="85000"/>
                  <a:lumOff val="15000"/>
                </a:schemeClr>
              </a:solidFill>
            </a:endParaRPr>
          </a:p>
        </p:txBody>
      </p:sp>
      <p:sp>
        <p:nvSpPr>
          <p:cNvPr id="2" name="Titre 1"/>
          <p:cNvSpPr>
            <a:spLocks noGrp="1"/>
          </p:cNvSpPr>
          <p:nvPr>
            <p:ph type="title"/>
          </p:nvPr>
        </p:nvSpPr>
        <p:spPr>
          <a:xfrm>
            <a:off x="118046" y="169326"/>
            <a:ext cx="7708866" cy="802705"/>
          </a:xfrm>
        </p:spPr>
        <p:txBody>
          <a:bodyPr>
            <a:normAutofit/>
          </a:bodyPr>
          <a:lstStyle/>
          <a:p>
            <a:r>
              <a:rPr lang="fr-FR" sz="2000" dirty="0" smtClean="0"/>
              <a:t>A </a:t>
            </a:r>
            <a:r>
              <a:rPr lang="fr-FR" sz="2000" dirty="0" smtClean="0"/>
              <a:t>propos des plans de formation/DPC</a:t>
            </a:r>
            <a:endParaRPr lang="fr-FR" sz="2000" dirty="0"/>
          </a:p>
        </p:txBody>
      </p:sp>
      <p:sp>
        <p:nvSpPr>
          <p:cNvPr id="7" name="Rectangle à coins arrondis 6"/>
          <p:cNvSpPr/>
          <p:nvPr/>
        </p:nvSpPr>
        <p:spPr>
          <a:xfrm>
            <a:off x="887080" y="4010431"/>
            <a:ext cx="2232000" cy="14588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lumMod val="85000"/>
                    <a:lumOff val="15000"/>
                  </a:schemeClr>
                </a:solidFill>
              </a:rPr>
              <a:t>Une évolution des pratiques/</a:t>
            </a:r>
          </a:p>
          <a:p>
            <a:pPr algn="ctr"/>
            <a:r>
              <a:rPr lang="fr-FR" sz="2000" dirty="0" smtClean="0">
                <a:solidFill>
                  <a:schemeClr val="tx1">
                    <a:lumMod val="85000"/>
                    <a:lumOff val="15000"/>
                  </a:schemeClr>
                </a:solidFill>
              </a:rPr>
              <a:t>organisations </a:t>
            </a:r>
            <a:r>
              <a:rPr lang="fr-FR" sz="2000" dirty="0" smtClean="0">
                <a:solidFill>
                  <a:schemeClr val="tx1"/>
                </a:solidFill>
              </a:rPr>
              <a:t>?</a:t>
            </a:r>
            <a:endParaRPr lang="fr-FR" sz="2000" dirty="0">
              <a:solidFill>
                <a:schemeClr val="tx1"/>
              </a:solidFill>
            </a:endParaRPr>
          </a:p>
        </p:txBody>
      </p:sp>
      <p:cxnSp>
        <p:nvCxnSpPr>
          <p:cNvPr id="8" name="Connecteur droit avec flèche 7"/>
          <p:cNvCxnSpPr/>
          <p:nvPr/>
        </p:nvCxnSpPr>
        <p:spPr>
          <a:xfrm>
            <a:off x="6063574" y="2931051"/>
            <a:ext cx="921115" cy="1074336"/>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Rectangle à coins arrondis 8"/>
          <p:cNvSpPr/>
          <p:nvPr/>
        </p:nvSpPr>
        <p:spPr>
          <a:xfrm>
            <a:off x="3725344" y="4017110"/>
            <a:ext cx="2160000" cy="14588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lumMod val="85000"/>
                    <a:lumOff val="15000"/>
                  </a:schemeClr>
                </a:solidFill>
              </a:rPr>
              <a:t>De nouveaux acteurs ?</a:t>
            </a:r>
            <a:endParaRPr lang="fr-FR" sz="2000" dirty="0">
              <a:solidFill>
                <a:schemeClr val="tx1">
                  <a:lumMod val="85000"/>
                  <a:lumOff val="15000"/>
                </a:schemeClr>
              </a:solidFill>
            </a:endParaRPr>
          </a:p>
        </p:txBody>
      </p:sp>
      <p:cxnSp>
        <p:nvCxnSpPr>
          <p:cNvPr id="14" name="Connecteur droit avec flèche 13"/>
          <p:cNvCxnSpPr>
            <a:endCxn id="9" idx="0"/>
          </p:cNvCxnSpPr>
          <p:nvPr/>
        </p:nvCxnSpPr>
        <p:spPr>
          <a:xfrm>
            <a:off x="4805344" y="2532185"/>
            <a:ext cx="0" cy="1484925"/>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2684275" y="3036400"/>
            <a:ext cx="759223" cy="968987"/>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Rectangle à coins arrondis 5"/>
          <p:cNvSpPr/>
          <p:nvPr/>
        </p:nvSpPr>
        <p:spPr>
          <a:xfrm>
            <a:off x="2876379" y="2165591"/>
            <a:ext cx="3730269" cy="9144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222A35"/>
                </a:solidFill>
              </a:rPr>
              <a:t>Impacts du GHT</a:t>
            </a:r>
          </a:p>
          <a:p>
            <a:pPr algn="ctr"/>
            <a:r>
              <a:rPr lang="fr-FR" sz="2400" b="1" dirty="0" smtClean="0">
                <a:solidFill>
                  <a:srgbClr val="222A35"/>
                </a:solidFill>
              </a:rPr>
              <a:t> sur la formation</a:t>
            </a:r>
            <a:endParaRPr lang="fr-FR" sz="2400" b="1" dirty="0">
              <a:solidFill>
                <a:srgbClr val="222A35"/>
              </a:solidFill>
            </a:endParaRPr>
          </a:p>
        </p:txBody>
      </p:sp>
      <p:sp>
        <p:nvSpPr>
          <p:cNvPr id="12" name="ZoneTexte 11"/>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9581546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707" y="183233"/>
            <a:ext cx="7708866" cy="802705"/>
          </a:xfrm>
        </p:spPr>
        <p:txBody>
          <a:bodyPr>
            <a:normAutofit/>
          </a:bodyPr>
          <a:lstStyle/>
          <a:p>
            <a:r>
              <a:rPr lang="fr-FR" sz="2000" dirty="0" smtClean="0"/>
              <a:t>A </a:t>
            </a:r>
            <a:r>
              <a:rPr lang="fr-FR" sz="2000" dirty="0"/>
              <a:t>propos des plans de formation/DPC :</a:t>
            </a:r>
            <a:br>
              <a:rPr lang="fr-FR" sz="2000" dirty="0"/>
            </a:br>
            <a:r>
              <a:rPr lang="fr-FR" sz="2000" dirty="0"/>
              <a:t>           </a:t>
            </a:r>
            <a:r>
              <a:rPr lang="fr-FR" sz="2000" b="0" i="1" dirty="0"/>
              <a:t>De nouveaux acteurs</a:t>
            </a:r>
            <a:endParaRPr lang="fr-FR" sz="2000" b="0" dirty="0"/>
          </a:p>
        </p:txBody>
      </p:sp>
      <p:sp>
        <p:nvSpPr>
          <p:cNvPr id="6" name="Rectangle à coins arrondis 5"/>
          <p:cNvSpPr/>
          <p:nvPr/>
        </p:nvSpPr>
        <p:spPr>
          <a:xfrm>
            <a:off x="2682642" y="3223496"/>
            <a:ext cx="3730269" cy="9144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222A35"/>
                </a:solidFill>
              </a:rPr>
              <a:t>Conférence territoriale </a:t>
            </a:r>
          </a:p>
          <a:p>
            <a:pPr algn="ctr"/>
            <a:r>
              <a:rPr lang="fr-FR" sz="2400" b="1" dirty="0" smtClean="0">
                <a:solidFill>
                  <a:srgbClr val="222A35"/>
                </a:solidFill>
              </a:rPr>
              <a:t>de dialogue social</a:t>
            </a:r>
            <a:endParaRPr lang="fr-FR" sz="2400" b="1" dirty="0">
              <a:solidFill>
                <a:srgbClr val="222A35"/>
              </a:solidFill>
            </a:endParaRPr>
          </a:p>
        </p:txBody>
      </p:sp>
      <p:sp>
        <p:nvSpPr>
          <p:cNvPr id="7" name="Rectangle à coins arrondis 6"/>
          <p:cNvSpPr/>
          <p:nvPr/>
        </p:nvSpPr>
        <p:spPr>
          <a:xfrm>
            <a:off x="859899" y="1149258"/>
            <a:ext cx="2269993" cy="13887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smtClean="0">
                <a:solidFill>
                  <a:srgbClr val="222A35"/>
                </a:solidFill>
              </a:rPr>
              <a:t>Le </a:t>
            </a:r>
            <a:r>
              <a:rPr lang="fr-FR" sz="1600" dirty="0">
                <a:solidFill>
                  <a:srgbClr val="222A35"/>
                </a:solidFill>
              </a:rPr>
              <a:t>président du comité stratégique, président de la </a:t>
            </a:r>
            <a:r>
              <a:rPr lang="fr-FR" sz="1600" dirty="0" smtClean="0">
                <a:solidFill>
                  <a:srgbClr val="222A35"/>
                </a:solidFill>
              </a:rPr>
              <a:t>conférence </a:t>
            </a:r>
            <a:endParaRPr lang="fr-FR" sz="1600" dirty="0">
              <a:solidFill>
                <a:srgbClr val="222A35"/>
              </a:solidFill>
            </a:endParaRPr>
          </a:p>
        </p:txBody>
      </p:sp>
      <p:sp>
        <p:nvSpPr>
          <p:cNvPr id="8" name="Rectangle à coins arrondis 7"/>
          <p:cNvSpPr/>
          <p:nvPr/>
        </p:nvSpPr>
        <p:spPr>
          <a:xfrm>
            <a:off x="5741745" y="1105387"/>
            <a:ext cx="3281142" cy="14763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222A35"/>
                </a:solidFill>
              </a:rPr>
              <a:t>le </a:t>
            </a:r>
            <a:r>
              <a:rPr lang="fr-FR" sz="1600" dirty="0">
                <a:solidFill>
                  <a:srgbClr val="222A35"/>
                </a:solidFill>
              </a:rPr>
              <a:t>président </a:t>
            </a:r>
            <a:r>
              <a:rPr lang="fr-FR" sz="1600" dirty="0" smtClean="0">
                <a:solidFill>
                  <a:srgbClr val="222A35"/>
                </a:solidFill>
              </a:rPr>
              <a:t>de l’instance médicale, </a:t>
            </a:r>
            <a:r>
              <a:rPr lang="fr-FR" sz="1600" dirty="0">
                <a:solidFill>
                  <a:srgbClr val="222A35"/>
                </a:solidFill>
              </a:rPr>
              <a:t>le président de la </a:t>
            </a:r>
            <a:r>
              <a:rPr lang="fr-FR" sz="1600" dirty="0" smtClean="0">
                <a:solidFill>
                  <a:srgbClr val="222A35"/>
                </a:solidFill>
              </a:rPr>
              <a:t>CSIRMT du GHT + autres </a:t>
            </a:r>
            <a:r>
              <a:rPr lang="fr-FR" sz="1600" dirty="0">
                <a:solidFill>
                  <a:srgbClr val="222A35"/>
                </a:solidFill>
              </a:rPr>
              <a:t>membres </a:t>
            </a:r>
            <a:r>
              <a:rPr lang="fr-FR" sz="1600" dirty="0" smtClean="0">
                <a:solidFill>
                  <a:srgbClr val="222A35"/>
                </a:solidFill>
              </a:rPr>
              <a:t>comité stratégique</a:t>
            </a:r>
            <a:endParaRPr lang="fr-FR" sz="1600" dirty="0">
              <a:solidFill>
                <a:srgbClr val="222A35"/>
              </a:solidFill>
            </a:endParaRPr>
          </a:p>
        </p:txBody>
      </p:sp>
      <p:sp>
        <p:nvSpPr>
          <p:cNvPr id="9" name="Rectangle à coins arrondis 8"/>
          <p:cNvSpPr/>
          <p:nvPr/>
        </p:nvSpPr>
        <p:spPr>
          <a:xfrm>
            <a:off x="3409823" y="1132326"/>
            <a:ext cx="2272412" cy="14233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222A35"/>
                </a:solidFill>
              </a:rPr>
              <a:t>Représentants syndicaux (</a:t>
            </a:r>
            <a:r>
              <a:rPr lang="fr-FR" sz="1600" dirty="0" err="1" smtClean="0">
                <a:solidFill>
                  <a:srgbClr val="222A35"/>
                </a:solidFill>
              </a:rPr>
              <a:t>cf</a:t>
            </a:r>
            <a:r>
              <a:rPr lang="fr-FR" sz="1600" dirty="0" smtClean="0">
                <a:solidFill>
                  <a:srgbClr val="222A35"/>
                </a:solidFill>
              </a:rPr>
              <a:t> décret)</a:t>
            </a:r>
            <a:endParaRPr lang="fr-FR" sz="1600" dirty="0">
              <a:solidFill>
                <a:srgbClr val="222A35"/>
              </a:solidFill>
            </a:endParaRPr>
          </a:p>
        </p:txBody>
      </p:sp>
      <p:sp>
        <p:nvSpPr>
          <p:cNvPr id="11" name="Ellipse 10"/>
          <p:cNvSpPr/>
          <p:nvPr/>
        </p:nvSpPr>
        <p:spPr>
          <a:xfrm>
            <a:off x="1138440" y="5787077"/>
            <a:ext cx="1921905" cy="10069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222A35"/>
                </a:solidFill>
              </a:rPr>
              <a:t>GPEC</a:t>
            </a:r>
            <a:endParaRPr lang="fr-FR" b="1" dirty="0">
              <a:solidFill>
                <a:srgbClr val="222A35"/>
              </a:solidFill>
            </a:endParaRPr>
          </a:p>
        </p:txBody>
      </p:sp>
      <p:sp>
        <p:nvSpPr>
          <p:cNvPr id="12" name="Ellipse 11"/>
          <p:cNvSpPr/>
          <p:nvPr/>
        </p:nvSpPr>
        <p:spPr>
          <a:xfrm>
            <a:off x="3496665" y="5755988"/>
            <a:ext cx="2098821" cy="105697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222A35"/>
                </a:solidFill>
              </a:rPr>
              <a:t>Conditions de travail</a:t>
            </a:r>
            <a:endParaRPr lang="fr-FR" b="1" dirty="0">
              <a:solidFill>
                <a:srgbClr val="222A35"/>
              </a:solidFill>
            </a:endParaRPr>
          </a:p>
        </p:txBody>
      </p:sp>
      <p:sp>
        <p:nvSpPr>
          <p:cNvPr id="13" name="Ellipse 12"/>
          <p:cNvSpPr/>
          <p:nvPr/>
        </p:nvSpPr>
        <p:spPr>
          <a:xfrm>
            <a:off x="6184788" y="5740614"/>
            <a:ext cx="2161479" cy="10877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222A35"/>
                </a:solidFill>
              </a:rPr>
              <a:t>Politique de formation</a:t>
            </a:r>
            <a:endParaRPr lang="fr-FR" b="1" dirty="0">
              <a:solidFill>
                <a:srgbClr val="222A35"/>
              </a:solidFill>
            </a:endParaRPr>
          </a:p>
        </p:txBody>
      </p:sp>
      <p:sp>
        <p:nvSpPr>
          <p:cNvPr id="14" name="Accolade ouvrante 13"/>
          <p:cNvSpPr/>
          <p:nvPr/>
        </p:nvSpPr>
        <p:spPr>
          <a:xfrm>
            <a:off x="555170" y="4517499"/>
            <a:ext cx="304729" cy="2114690"/>
          </a:xfrm>
          <a:prstGeom prst="leftBrace">
            <a:avLst>
              <a:gd name="adj1" fmla="val 131233"/>
              <a:gd name="adj2" fmla="val 42311"/>
            </a:avLst>
          </a:prstGeom>
          <a:solidFill>
            <a:schemeClr val="bg1"/>
          </a:solidFill>
          <a:ln w="53975">
            <a:solidFill>
              <a:srgbClr val="222A3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5" name="Accolade ouvrante 14"/>
          <p:cNvSpPr/>
          <p:nvPr/>
        </p:nvSpPr>
        <p:spPr>
          <a:xfrm>
            <a:off x="498375" y="1100446"/>
            <a:ext cx="355529" cy="2110136"/>
          </a:xfrm>
          <a:prstGeom prst="leftBrace">
            <a:avLst>
              <a:gd name="adj1" fmla="val 134627"/>
              <a:gd name="adj2" fmla="val 43601"/>
            </a:avLst>
          </a:prstGeom>
          <a:solidFill>
            <a:schemeClr val="bg1"/>
          </a:solidFill>
          <a:ln w="53975">
            <a:solidFill>
              <a:srgbClr val="222A3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 name="Rectangle à coins arrondis 15"/>
          <p:cNvSpPr/>
          <p:nvPr/>
        </p:nvSpPr>
        <p:spPr>
          <a:xfrm>
            <a:off x="4921" y="1044194"/>
            <a:ext cx="395760" cy="23611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2000" b="1" dirty="0" smtClean="0">
                <a:solidFill>
                  <a:schemeClr val="tx1">
                    <a:lumMod val="85000"/>
                    <a:lumOff val="15000"/>
                  </a:schemeClr>
                </a:solidFill>
              </a:rPr>
              <a:t>Composition</a:t>
            </a:r>
            <a:endParaRPr lang="fr-FR" sz="2000" b="1" dirty="0">
              <a:solidFill>
                <a:schemeClr val="tx1">
                  <a:lumMod val="85000"/>
                  <a:lumOff val="15000"/>
                </a:schemeClr>
              </a:solidFill>
            </a:endParaRPr>
          </a:p>
        </p:txBody>
      </p:sp>
      <p:sp>
        <p:nvSpPr>
          <p:cNvPr id="17" name="Rectangle à coins arrondis 16"/>
          <p:cNvSpPr/>
          <p:nvPr/>
        </p:nvSpPr>
        <p:spPr>
          <a:xfrm>
            <a:off x="102615" y="4629705"/>
            <a:ext cx="395760" cy="18295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2000" b="1" dirty="0" smtClean="0">
                <a:solidFill>
                  <a:schemeClr val="tx1">
                    <a:lumMod val="85000"/>
                    <a:lumOff val="15000"/>
                  </a:schemeClr>
                </a:solidFill>
              </a:rPr>
              <a:t>Compétences</a:t>
            </a:r>
            <a:endParaRPr lang="fr-FR" sz="2000" b="1" dirty="0">
              <a:solidFill>
                <a:schemeClr val="tx1">
                  <a:lumMod val="85000"/>
                  <a:lumOff val="15000"/>
                </a:schemeClr>
              </a:solidFill>
            </a:endParaRPr>
          </a:p>
        </p:txBody>
      </p:sp>
      <p:cxnSp>
        <p:nvCxnSpPr>
          <p:cNvPr id="19" name="Connecteur droit avec flèche 18"/>
          <p:cNvCxnSpPr/>
          <p:nvPr/>
        </p:nvCxnSpPr>
        <p:spPr>
          <a:xfrm>
            <a:off x="4557500" y="4176753"/>
            <a:ext cx="0" cy="1540537"/>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1537394" y="4507997"/>
            <a:ext cx="6528084" cy="301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222A35"/>
                </a:solidFill>
              </a:rPr>
              <a:t>Est </a:t>
            </a:r>
            <a:r>
              <a:rPr lang="fr-FR" sz="2400" b="1" dirty="0" smtClean="0">
                <a:solidFill>
                  <a:srgbClr val="C00000"/>
                </a:solidFill>
              </a:rPr>
              <a:t>informée</a:t>
            </a:r>
            <a:r>
              <a:rPr lang="fr-FR" sz="2000" b="1" dirty="0" smtClean="0">
                <a:solidFill>
                  <a:srgbClr val="C00000"/>
                </a:solidFill>
              </a:rPr>
              <a:t> </a:t>
            </a:r>
            <a:r>
              <a:rPr lang="fr-FR" sz="2000" b="1" dirty="0" smtClean="0">
                <a:solidFill>
                  <a:srgbClr val="222A35"/>
                </a:solidFill>
              </a:rPr>
              <a:t>des projets de mutualisation sur :</a:t>
            </a:r>
            <a:endParaRPr lang="fr-FR" sz="2000" b="1" dirty="0">
              <a:solidFill>
                <a:srgbClr val="222A35"/>
              </a:solidFill>
            </a:endParaRPr>
          </a:p>
        </p:txBody>
      </p:sp>
      <p:cxnSp>
        <p:nvCxnSpPr>
          <p:cNvPr id="23" name="Connecteur droit avec flèche 22"/>
          <p:cNvCxnSpPr/>
          <p:nvPr/>
        </p:nvCxnSpPr>
        <p:spPr>
          <a:xfrm flipH="1">
            <a:off x="2159687" y="4937871"/>
            <a:ext cx="2446094" cy="779419"/>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4753281" y="4943780"/>
            <a:ext cx="2427547" cy="740070"/>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713743" y="2843353"/>
            <a:ext cx="5668069" cy="0"/>
          </a:xfrm>
          <a:prstGeom prst="line">
            <a:avLst/>
          </a:prstGeom>
          <a:ln w="38100">
            <a:solidFill>
              <a:srgbClr val="222A35"/>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8" idx="2"/>
          </p:cNvCxnSpPr>
          <p:nvPr/>
        </p:nvCxnSpPr>
        <p:spPr>
          <a:xfrm flipH="1">
            <a:off x="7381812" y="2581734"/>
            <a:ext cx="504" cy="261619"/>
          </a:xfrm>
          <a:prstGeom prst="line">
            <a:avLst/>
          </a:prstGeom>
          <a:ln w="38100">
            <a:solidFill>
              <a:srgbClr val="222A35"/>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1713239" y="2581734"/>
            <a:ext cx="504" cy="261619"/>
          </a:xfrm>
          <a:prstGeom prst="line">
            <a:avLst/>
          </a:prstGeom>
          <a:ln w="38100">
            <a:solidFill>
              <a:srgbClr val="222A35"/>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4580809" y="2601327"/>
            <a:ext cx="0" cy="609255"/>
          </a:xfrm>
          <a:prstGeom prst="line">
            <a:avLst/>
          </a:prstGeom>
          <a:ln w="38100">
            <a:solidFill>
              <a:srgbClr val="222A35"/>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747533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6448" y="221806"/>
            <a:ext cx="7385050" cy="757238"/>
          </a:xfrm>
        </p:spPr>
        <p:txBody>
          <a:bodyPr>
            <a:normAutofit/>
          </a:bodyPr>
          <a:lstStyle/>
          <a:p>
            <a:r>
              <a:rPr lang="fr-FR" sz="2400" dirty="0" smtClean="0"/>
              <a:t>A </a:t>
            </a:r>
            <a:r>
              <a:rPr lang="fr-FR" sz="2400" dirty="0"/>
              <a:t>propos des plans de formation/DPC :</a:t>
            </a:r>
            <a:br>
              <a:rPr lang="fr-FR" sz="2400" dirty="0"/>
            </a:br>
            <a:r>
              <a:rPr lang="fr-FR" sz="2400" dirty="0"/>
              <a:t>           </a:t>
            </a:r>
            <a:r>
              <a:rPr lang="fr-FR" sz="2400" b="0" i="1" dirty="0"/>
              <a:t>De nouveaux acteurs</a:t>
            </a:r>
            <a:endParaRPr lang="fr-FR" sz="2400" b="0" dirty="0" smtClean="0"/>
          </a:p>
        </p:txBody>
      </p:sp>
      <p:sp>
        <p:nvSpPr>
          <p:cNvPr id="4099" name="Rectangle 3"/>
          <p:cNvSpPr>
            <a:spLocks noGrp="1" noChangeArrowheads="1"/>
          </p:cNvSpPr>
          <p:nvPr>
            <p:ph idx="1"/>
          </p:nvPr>
        </p:nvSpPr>
        <p:spPr>
          <a:xfrm>
            <a:off x="281352" y="1193916"/>
            <a:ext cx="8569571" cy="4860797"/>
          </a:xfrm>
        </p:spPr>
        <p:txBody>
          <a:bodyPr>
            <a:noAutofit/>
          </a:bodyPr>
          <a:lstStyle/>
          <a:p>
            <a:pPr marL="342900" indent="-342900" algn="just">
              <a:buFont typeface="Arial" panose="020B0604020202020204" pitchFamily="34" charset="0"/>
              <a:buChar char="•"/>
            </a:pPr>
            <a:r>
              <a:rPr lang="fr-FR" sz="1800" b="0" dirty="0" smtClean="0"/>
              <a:t>Quels impacts de cette conférence de dialogue social sur la formation et les écoles ?</a:t>
            </a:r>
          </a:p>
          <a:p>
            <a:pPr marL="342900" indent="-342900" algn="just">
              <a:buFont typeface="Arial" panose="020B0604020202020204" pitchFamily="34" charset="0"/>
              <a:buChar char="•"/>
            </a:pPr>
            <a:endParaRPr lang="fr-FR" sz="100" b="0" dirty="0" smtClean="0"/>
          </a:p>
          <a:p>
            <a:pPr marL="342900" indent="-342900" algn="just">
              <a:buFont typeface="Arial" panose="020B0604020202020204" pitchFamily="34" charset="0"/>
              <a:buChar char="•"/>
            </a:pPr>
            <a:r>
              <a:rPr lang="fr-FR" sz="1800" b="0" dirty="0" smtClean="0"/>
              <a:t>Quelles compétences de cette conférence sur le terrain ? </a:t>
            </a:r>
          </a:p>
          <a:p>
            <a:pPr marL="971550" lvl="1" indent="-342900" algn="just" eaLnBrk="1" hangingPunct="1">
              <a:lnSpc>
                <a:spcPct val="100000"/>
              </a:lnSpc>
              <a:spcBef>
                <a:spcPct val="0"/>
              </a:spcBef>
              <a:buFont typeface="Courier New" panose="02070309020205020404" pitchFamily="49" charset="0"/>
              <a:buChar char="o"/>
              <a:defRPr/>
            </a:pPr>
            <a:r>
              <a:rPr lang="fr-FR" b="0" dirty="0">
                <a:sym typeface="Wingdings" panose="05000000000000000000" pitchFamily="2" charset="2"/>
              </a:rPr>
              <a:t>Quel niveau d’information </a:t>
            </a:r>
            <a:r>
              <a:rPr lang="fr-FR" b="0" dirty="0" smtClean="0"/>
              <a:t>de </a:t>
            </a:r>
            <a:r>
              <a:rPr lang="fr-FR" b="0" dirty="0"/>
              <a:t>la conférence en matière de formation ?</a:t>
            </a:r>
          </a:p>
          <a:p>
            <a:pPr marL="971550" lvl="1" indent="-342900" algn="just" eaLnBrk="1" hangingPunct="1">
              <a:lnSpc>
                <a:spcPct val="100000"/>
              </a:lnSpc>
              <a:spcBef>
                <a:spcPct val="0"/>
              </a:spcBef>
              <a:buFont typeface="Courier New" panose="02070309020205020404" pitchFamily="49" charset="0"/>
              <a:buChar char="o"/>
              <a:defRPr/>
            </a:pPr>
            <a:r>
              <a:rPr lang="fr-FR" b="0" dirty="0"/>
              <a:t>Quelle prise en compte des avis de la conférence ?</a:t>
            </a:r>
          </a:p>
          <a:p>
            <a:pPr marL="971550" lvl="1" indent="-342900" algn="just" eaLnBrk="1" hangingPunct="1">
              <a:lnSpc>
                <a:spcPct val="100000"/>
              </a:lnSpc>
              <a:spcBef>
                <a:spcPct val="0"/>
              </a:spcBef>
              <a:buFont typeface="Courier New" panose="02070309020205020404" pitchFamily="49" charset="0"/>
              <a:buChar char="o"/>
              <a:defRPr/>
            </a:pPr>
            <a:r>
              <a:rPr lang="fr-FR" b="0" dirty="0"/>
              <a:t>Quels liens avec les CTE </a:t>
            </a:r>
            <a:r>
              <a:rPr lang="fr-FR" b="0" dirty="0" smtClean="0"/>
              <a:t>?...</a:t>
            </a:r>
          </a:p>
          <a:p>
            <a:pPr marL="971550" lvl="1" indent="-342900" algn="just" eaLnBrk="1" hangingPunct="1">
              <a:lnSpc>
                <a:spcPct val="100000"/>
              </a:lnSpc>
              <a:spcBef>
                <a:spcPct val="0"/>
              </a:spcBef>
              <a:defRPr/>
            </a:pPr>
            <a:endParaRPr lang="fr-FR" b="0" dirty="0">
              <a:sym typeface="Wingdings" panose="05000000000000000000" pitchFamily="2" charset="2"/>
            </a:endParaRPr>
          </a:p>
          <a:p>
            <a:pPr marL="342900" indent="-342900" algn="just">
              <a:buFont typeface="Arial" panose="020B0604020202020204" pitchFamily="34" charset="0"/>
              <a:buChar char="•"/>
            </a:pPr>
            <a:r>
              <a:rPr lang="fr-FR" sz="1800" b="0" dirty="0" smtClean="0"/>
              <a:t>Attention : les CTE sont maintenus à l’identique, dans leur composition et leurs attributions !</a:t>
            </a:r>
          </a:p>
          <a:p>
            <a:pPr marL="342900" indent="-342900" algn="just">
              <a:buFont typeface="Arial" panose="020B0604020202020204" pitchFamily="34" charset="0"/>
              <a:buChar char="•"/>
            </a:pPr>
            <a:endParaRPr lang="fr-FR" sz="100" b="0" dirty="0"/>
          </a:p>
          <a:p>
            <a:pPr marL="342900" indent="-342900" algn="just">
              <a:buFont typeface="Arial" panose="020B0604020202020204" pitchFamily="34" charset="0"/>
              <a:buChar char="•"/>
            </a:pPr>
            <a:r>
              <a:rPr lang="fr-FR" sz="1800" b="0" dirty="0" smtClean="0"/>
              <a:t>Attention au rôle des CME en matière de DPC</a:t>
            </a:r>
          </a:p>
          <a:p>
            <a:pPr marL="342900" indent="-342900" algn="just">
              <a:buFont typeface="Arial" panose="020B0604020202020204" pitchFamily="34" charset="0"/>
              <a:buChar char="•"/>
            </a:pPr>
            <a:endParaRPr lang="fr-FR" sz="1800" b="0" dirty="0"/>
          </a:p>
          <a:p>
            <a:pPr marL="0" indent="0" algn="just">
              <a:buNone/>
            </a:pPr>
            <a:r>
              <a:rPr lang="fr-FR" sz="1800" b="1" i="1" dirty="0" smtClean="0">
                <a:solidFill>
                  <a:schemeClr val="accent6">
                    <a:lumMod val="75000"/>
                  </a:schemeClr>
                </a:solidFill>
                <a:sym typeface="Wingdings" panose="05000000000000000000" pitchFamily="2" charset="2"/>
              </a:rPr>
              <a:t>Qu’en </a:t>
            </a:r>
            <a:r>
              <a:rPr lang="fr-FR" sz="1800" b="1" i="1" dirty="0">
                <a:solidFill>
                  <a:schemeClr val="accent6">
                    <a:lumMod val="75000"/>
                  </a:schemeClr>
                </a:solidFill>
                <a:sym typeface="Wingdings" panose="05000000000000000000" pitchFamily="2" charset="2"/>
              </a:rPr>
              <a:t>est-il dans votre </a:t>
            </a:r>
            <a:r>
              <a:rPr lang="fr-FR" sz="1800" b="1" i="1" dirty="0" smtClean="0">
                <a:solidFill>
                  <a:schemeClr val="accent6">
                    <a:lumMod val="75000"/>
                  </a:schemeClr>
                </a:solidFill>
                <a:sym typeface="Wingdings" panose="05000000000000000000" pitchFamily="2" charset="2"/>
              </a:rPr>
              <a:t>GHT ?</a:t>
            </a:r>
            <a:r>
              <a:rPr lang="fr-FR" sz="1800" b="1" i="1" dirty="0" smtClean="0">
                <a:solidFill>
                  <a:schemeClr val="accent6">
                    <a:lumMod val="75000"/>
                  </a:schemeClr>
                </a:solidFill>
              </a:rPr>
              <a:t> </a:t>
            </a:r>
            <a:endParaRPr lang="fr-FR" sz="1800" b="1" i="1" dirty="0">
              <a:solidFill>
                <a:schemeClr val="accent6">
                  <a:lumMod val="75000"/>
                </a:schemeClr>
              </a:solidFill>
            </a:endParaRPr>
          </a:p>
          <a:p>
            <a:pPr marL="0" indent="0" algn="just">
              <a:buNone/>
            </a:pPr>
            <a:r>
              <a:rPr lang="fr-FR" sz="1800" b="1" i="1" dirty="0" smtClean="0">
                <a:solidFill>
                  <a:schemeClr val="accent6">
                    <a:lumMod val="75000"/>
                  </a:schemeClr>
                </a:solidFill>
                <a:sym typeface="Wingdings" panose="05000000000000000000" pitchFamily="2" charset="2"/>
              </a:rPr>
              <a:t>Votre GHT comportera-t-il d’autres acteurs en lien avec la </a:t>
            </a:r>
          </a:p>
          <a:p>
            <a:pPr marL="0" indent="0" algn="just">
              <a:buNone/>
            </a:pPr>
            <a:r>
              <a:rPr lang="fr-FR" sz="1800" b="1" i="1" dirty="0" smtClean="0">
                <a:solidFill>
                  <a:schemeClr val="accent6">
                    <a:lumMod val="75000"/>
                  </a:schemeClr>
                </a:solidFill>
                <a:sym typeface="Wingdings" panose="05000000000000000000" pitchFamily="2" charset="2"/>
              </a:rPr>
              <a:t>formation ?</a:t>
            </a:r>
          </a:p>
          <a:p>
            <a:pPr marL="0" indent="0" algn="just">
              <a:buNone/>
            </a:pPr>
            <a:r>
              <a:rPr lang="fr-FR" sz="1800" b="1" i="1" dirty="0" smtClean="0">
                <a:solidFill>
                  <a:schemeClr val="accent6">
                    <a:lumMod val="75000"/>
                  </a:schemeClr>
                </a:solidFill>
                <a:sym typeface="Wingdings" panose="05000000000000000000" pitchFamily="2" charset="2"/>
              </a:rPr>
              <a:t>Quel liens avec les acteurs </a:t>
            </a:r>
            <a:r>
              <a:rPr lang="fr-FR" sz="1800" b="1" i="1" dirty="0">
                <a:solidFill>
                  <a:schemeClr val="accent6">
                    <a:lumMod val="75000"/>
                  </a:schemeClr>
                </a:solidFill>
                <a:sym typeface="Wingdings" panose="05000000000000000000" pitchFamily="2" charset="2"/>
              </a:rPr>
              <a:t>existants ? Ex. conseil régional ? </a:t>
            </a:r>
            <a:endParaRPr lang="fr-FR" sz="1800" b="1" dirty="0" smtClean="0">
              <a:solidFill>
                <a:schemeClr val="accent6">
                  <a:lumMod val="75000"/>
                </a:schemeClr>
              </a:solidFill>
            </a:endParaRPr>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089642777"/>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1988" y="226495"/>
            <a:ext cx="7385050" cy="757238"/>
          </a:xfrm>
        </p:spPr>
        <p:txBody>
          <a:bodyPr>
            <a:normAutofit/>
          </a:bodyPr>
          <a:lstStyle/>
          <a:p>
            <a:r>
              <a:rPr lang="fr-FR" sz="2000" dirty="0" smtClean="0"/>
              <a:t>A </a:t>
            </a:r>
            <a:r>
              <a:rPr lang="fr-FR" sz="2000" dirty="0"/>
              <a:t>propos des plans de </a:t>
            </a:r>
            <a:r>
              <a:rPr lang="fr-FR" sz="2000" dirty="0" smtClean="0"/>
              <a:t>formation/DPC</a:t>
            </a:r>
            <a:br>
              <a:rPr lang="fr-FR" sz="2000" dirty="0" smtClean="0"/>
            </a:br>
            <a:r>
              <a:rPr lang="fr-FR" sz="2000" dirty="0" smtClean="0"/>
              <a:t>            </a:t>
            </a:r>
            <a:r>
              <a:rPr lang="fr-FR" sz="2000" b="0" i="1" dirty="0" smtClean="0"/>
              <a:t>Une</a:t>
            </a:r>
            <a:r>
              <a:rPr lang="fr-FR" sz="2000" b="0" dirty="0" smtClean="0"/>
              <a:t> </a:t>
            </a:r>
            <a:r>
              <a:rPr lang="fr-FR" sz="2000" b="0" i="1" dirty="0"/>
              <a:t>évolution des plans de formation/DPC</a:t>
            </a:r>
          </a:p>
        </p:txBody>
      </p:sp>
      <p:sp>
        <p:nvSpPr>
          <p:cNvPr id="4099" name="Rectangle 3"/>
          <p:cNvSpPr>
            <a:spLocks noGrp="1" noChangeArrowheads="1"/>
          </p:cNvSpPr>
          <p:nvPr>
            <p:ph idx="1"/>
          </p:nvPr>
        </p:nvSpPr>
        <p:spPr>
          <a:xfrm>
            <a:off x="266448" y="1272952"/>
            <a:ext cx="8502414" cy="5470496"/>
          </a:xfrm>
        </p:spPr>
        <p:txBody>
          <a:bodyPr>
            <a:normAutofit/>
          </a:bodyPr>
          <a:lstStyle/>
          <a:p>
            <a:pPr marL="0" indent="0" algn="just">
              <a:buNone/>
            </a:pPr>
            <a:r>
              <a:rPr lang="fr-FR" b="1" dirty="0" smtClean="0"/>
              <a:t>En faveur d’une « stabilité » des plans de formation :</a:t>
            </a:r>
          </a:p>
          <a:p>
            <a:pPr marL="896938" indent="-342900" algn="just">
              <a:buFont typeface="Arial" panose="020B0604020202020204" pitchFamily="34" charset="0"/>
              <a:buChar char="•"/>
            </a:pPr>
            <a:r>
              <a:rPr lang="fr-FR" b="0" dirty="0" smtClean="0"/>
              <a:t>Des marges de manœuvre importantes en termes de mutualisation du plan de formation proprement dit ?</a:t>
            </a:r>
          </a:p>
          <a:p>
            <a:pPr marL="554038" algn="just"/>
            <a:endParaRPr lang="fr-FR" sz="1400" b="0" dirty="0" smtClean="0"/>
          </a:p>
          <a:p>
            <a:pPr marL="0" indent="0" algn="just">
              <a:lnSpc>
                <a:spcPct val="100000"/>
              </a:lnSpc>
              <a:buNone/>
            </a:pPr>
            <a:r>
              <a:rPr lang="fr-FR" b="1" dirty="0"/>
              <a:t>En faveur d’une « évolution » des plans de </a:t>
            </a:r>
            <a:r>
              <a:rPr lang="fr-FR" b="1" dirty="0" smtClean="0"/>
              <a:t>formation</a:t>
            </a:r>
            <a:r>
              <a:rPr lang="fr-FR" b="1" dirty="0" smtClean="0">
                <a:solidFill>
                  <a:srgbClr val="00B050"/>
                </a:solidFill>
              </a:rPr>
              <a:t> :</a:t>
            </a:r>
            <a:endParaRPr lang="fr-FR" b="1" dirty="0">
              <a:solidFill>
                <a:srgbClr val="00B050"/>
              </a:solidFill>
            </a:endParaRPr>
          </a:p>
          <a:p>
            <a:pPr marL="896938" indent="-342900" algn="just">
              <a:buFont typeface="Arial" panose="020B0604020202020204" pitchFamily="34" charset="0"/>
              <a:buChar char="•"/>
            </a:pPr>
            <a:r>
              <a:rPr lang="fr-FR" b="0" dirty="0"/>
              <a:t>La construction de filières de soins inter-établissements, aboutissant à la nécessité de construire des cultures communes de soins, notamment via la formation</a:t>
            </a:r>
          </a:p>
          <a:p>
            <a:pPr marL="896938" indent="-342900" algn="just">
              <a:buFont typeface="Arial" panose="020B0604020202020204" pitchFamily="34" charset="0"/>
              <a:buChar char="•"/>
            </a:pPr>
            <a:r>
              <a:rPr lang="fr-FR" b="0" dirty="0"/>
              <a:t>Les impacts induits d’une gestion territorialisée des ressources humaines ?</a:t>
            </a:r>
          </a:p>
          <a:p>
            <a:pPr algn="just"/>
            <a:endParaRPr lang="fr-FR" sz="2200" b="0" dirty="0">
              <a:sym typeface="Wingdings" panose="05000000000000000000" pitchFamily="2" charset="2"/>
            </a:endParaRPr>
          </a:p>
          <a:p>
            <a:pPr marL="0" indent="0" algn="just">
              <a:buNone/>
            </a:pPr>
            <a:r>
              <a:rPr lang="fr-FR" b="1" i="1" dirty="0" smtClean="0">
                <a:solidFill>
                  <a:schemeClr val="accent6">
                    <a:lumMod val="75000"/>
                  </a:schemeClr>
                </a:solidFill>
                <a:sym typeface="Wingdings" panose="05000000000000000000" pitchFamily="2" charset="2"/>
              </a:rPr>
              <a:t>Qu’en </a:t>
            </a:r>
            <a:r>
              <a:rPr lang="fr-FR" b="1" i="1" dirty="0">
                <a:solidFill>
                  <a:schemeClr val="accent6">
                    <a:lumMod val="75000"/>
                  </a:schemeClr>
                </a:solidFill>
                <a:sym typeface="Wingdings" panose="05000000000000000000" pitchFamily="2" charset="2"/>
              </a:rPr>
              <a:t>est-il dans votre </a:t>
            </a:r>
            <a:r>
              <a:rPr lang="fr-FR" b="1" i="1" dirty="0" smtClean="0">
                <a:solidFill>
                  <a:schemeClr val="accent6">
                    <a:lumMod val="75000"/>
                  </a:schemeClr>
                </a:solidFill>
                <a:sym typeface="Wingdings" panose="05000000000000000000" pitchFamily="2" charset="2"/>
              </a:rPr>
              <a:t>GHT ?</a:t>
            </a:r>
            <a:r>
              <a:rPr lang="fr-FR" b="1" i="1" dirty="0" smtClean="0">
                <a:solidFill>
                  <a:schemeClr val="accent6">
                    <a:lumMod val="75000"/>
                  </a:schemeClr>
                </a:solidFill>
              </a:rPr>
              <a:t> </a:t>
            </a:r>
            <a:endParaRPr lang="fr-FR" b="1" i="1" dirty="0">
              <a:solidFill>
                <a:schemeClr val="accent6">
                  <a:lumMod val="75000"/>
                </a:schemeClr>
              </a:solidFill>
            </a:endParaRPr>
          </a:p>
          <a:p>
            <a:pPr marL="0" indent="0" algn="just">
              <a:buNone/>
            </a:pPr>
            <a:r>
              <a:rPr lang="fr-FR" b="1" i="1" dirty="0" smtClean="0">
                <a:solidFill>
                  <a:schemeClr val="accent6">
                    <a:lumMod val="75000"/>
                  </a:schemeClr>
                </a:solidFill>
                <a:sym typeface="Wingdings" panose="05000000000000000000" pitchFamily="2" charset="2"/>
              </a:rPr>
              <a:t>Quel degré de mutualisation existant de votre plan de formation avec vos partenaires </a:t>
            </a:r>
            <a:r>
              <a:rPr lang="fr-FR" sz="1800" b="1" i="1" dirty="0" smtClean="0">
                <a:solidFill>
                  <a:schemeClr val="accent6">
                    <a:lumMod val="75000"/>
                  </a:schemeClr>
                </a:solidFill>
                <a:sym typeface="Wingdings" panose="05000000000000000000" pitchFamily="2" charset="2"/>
              </a:rPr>
              <a:t>?</a:t>
            </a:r>
            <a:endParaRPr lang="fr-FR" sz="1800" b="1" dirty="0" smtClean="0">
              <a:solidFill>
                <a:schemeClr val="accent6">
                  <a:lumMod val="75000"/>
                </a:schemeClr>
              </a:solidFill>
            </a:endParaRPr>
          </a:p>
        </p:txBody>
      </p:sp>
      <p:sp>
        <p:nvSpPr>
          <p:cNvPr id="4" name="Espace réservé du numéro de diapositive 4"/>
          <p:cNvSpPr txBox="1">
            <a:spLocks/>
          </p:cNvSpPr>
          <p:nvPr/>
        </p:nvSpPr>
        <p:spPr>
          <a:xfrm>
            <a:off x="6457950" y="6415088"/>
            <a:ext cx="2057400" cy="365125"/>
          </a:xfrm>
          <a:prstGeom prst="rect">
            <a:avLst/>
          </a:prstGeom>
        </p:spPr>
        <p:txBody>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r>
              <a:rPr lang="fr-FR" sz="1000" dirty="0" smtClean="0"/>
              <a:t>40</a:t>
            </a:r>
            <a:endParaRPr lang="fr-FR" sz="1000" dirty="0"/>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05031187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t>A </a:t>
            </a:r>
            <a:r>
              <a:rPr lang="fr-FR" sz="2400" dirty="0"/>
              <a:t>propos des plans de formation/DPC</a:t>
            </a:r>
            <a:br>
              <a:rPr lang="fr-FR" sz="2400" dirty="0"/>
            </a:br>
            <a:r>
              <a:rPr lang="fr-FR" sz="2400" dirty="0"/>
              <a:t>            </a:t>
            </a:r>
            <a:r>
              <a:rPr lang="fr-FR" sz="2400" b="0" i="1" dirty="0"/>
              <a:t>Une</a:t>
            </a:r>
            <a:r>
              <a:rPr lang="fr-FR" sz="2400" b="0" dirty="0"/>
              <a:t> </a:t>
            </a:r>
            <a:r>
              <a:rPr lang="fr-FR" sz="2400" b="0" i="1" dirty="0"/>
              <a:t>évolution des plans de formation/DPC</a:t>
            </a:r>
            <a:endParaRPr lang="fr-FR" sz="2400" dirty="0"/>
          </a:p>
        </p:txBody>
      </p:sp>
      <p:sp>
        <p:nvSpPr>
          <p:cNvPr id="4" name="Espace réservé du texte 2"/>
          <p:cNvSpPr txBox="1">
            <a:spLocks/>
          </p:cNvSpPr>
          <p:nvPr/>
        </p:nvSpPr>
        <p:spPr>
          <a:xfrm>
            <a:off x="231646" y="1004051"/>
            <a:ext cx="8629271" cy="696399"/>
          </a:xfrm>
          <a:prstGeom prst="rect">
            <a:avLst/>
          </a:prstGeom>
          <a:solidFill>
            <a:schemeClr val="bg1"/>
          </a:solidFill>
        </p:spPr>
        <p:txBody>
          <a:bodyPr/>
          <a:lstStyle>
            <a:lvl1pPr marL="177800" indent="-177800" algn="l" defTabSz="685800" rtl="0" eaLnBrk="1" latinLnBrk="0" hangingPunct="1">
              <a:lnSpc>
                <a:spcPct val="90000"/>
              </a:lnSpc>
              <a:spcBef>
                <a:spcPts val="750"/>
              </a:spcBef>
              <a:buFont typeface="Arial" panose="020B0604020202020204" pitchFamily="34" charset="0"/>
              <a:buChar char="•"/>
              <a:defRPr sz="2000" b="0" kern="1200" cap="none" spc="11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spc="11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spc="11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spc="11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spc="11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Wingdings" panose="05000000000000000000" pitchFamily="2" charset="2"/>
              <a:buChar char="q"/>
            </a:pPr>
            <a:r>
              <a:rPr lang="fr-FR" sz="2200" dirty="0" smtClean="0"/>
              <a:t>Par où attaquer le sujet? Que signifie « coordonner les plans de formation »?</a:t>
            </a: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8025" r="32728"/>
          <a:stretch/>
        </p:blipFill>
        <p:spPr>
          <a:xfrm>
            <a:off x="8211139" y="784674"/>
            <a:ext cx="733739" cy="1416844"/>
          </a:xfrm>
          <a:prstGeom prst="rect">
            <a:avLst/>
          </a:prstGeom>
        </p:spPr>
      </p:pic>
      <p:sp>
        <p:nvSpPr>
          <p:cNvPr id="6" name="Rectangle à coins arrondis 5"/>
          <p:cNvSpPr/>
          <p:nvPr/>
        </p:nvSpPr>
        <p:spPr>
          <a:xfrm>
            <a:off x="3108573" y="3134935"/>
            <a:ext cx="3168614" cy="18602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Quel critère de mutualisation des plans de formation?</a:t>
            </a:r>
            <a:endParaRPr lang="fr-FR" sz="2400" b="1" dirty="0"/>
          </a:p>
        </p:txBody>
      </p:sp>
      <p:sp>
        <p:nvSpPr>
          <p:cNvPr id="7" name="Ellipse 6"/>
          <p:cNvSpPr/>
          <p:nvPr/>
        </p:nvSpPr>
        <p:spPr>
          <a:xfrm>
            <a:off x="1079754" y="2557515"/>
            <a:ext cx="2222686" cy="185498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00" b="1" dirty="0">
                <a:solidFill>
                  <a:schemeClr val="bg2">
                    <a:lumMod val="25000"/>
                  </a:schemeClr>
                </a:solidFill>
              </a:rPr>
              <a:t>A partir du projet médical partagé?</a:t>
            </a:r>
          </a:p>
          <a:p>
            <a:pPr algn="ctr"/>
            <a:r>
              <a:rPr lang="fr-FR" sz="2100" b="1" dirty="0" smtClean="0">
                <a:solidFill>
                  <a:schemeClr val="bg2">
                    <a:lumMod val="25000"/>
                  </a:schemeClr>
                </a:solidFill>
              </a:rPr>
              <a:t>Filières</a:t>
            </a:r>
            <a:endParaRPr lang="fr-FR" sz="2100" b="1" dirty="0">
              <a:solidFill>
                <a:schemeClr val="bg2">
                  <a:lumMod val="25000"/>
                </a:schemeClr>
              </a:solidFill>
            </a:endParaRPr>
          </a:p>
        </p:txBody>
      </p:sp>
      <p:sp>
        <p:nvSpPr>
          <p:cNvPr id="8" name="Ellipse 7"/>
          <p:cNvSpPr/>
          <p:nvPr/>
        </p:nvSpPr>
        <p:spPr>
          <a:xfrm>
            <a:off x="3221217" y="1434293"/>
            <a:ext cx="3055970" cy="1907289"/>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2">
                    <a:lumMod val="25000"/>
                  </a:schemeClr>
                </a:solidFill>
              </a:rPr>
              <a:t>A partir des objectifs qualité et sécurité des soins du PMP?</a:t>
            </a:r>
          </a:p>
        </p:txBody>
      </p:sp>
      <p:sp>
        <p:nvSpPr>
          <p:cNvPr id="9" name="Ellipse 8"/>
          <p:cNvSpPr/>
          <p:nvPr/>
        </p:nvSpPr>
        <p:spPr>
          <a:xfrm>
            <a:off x="6156684" y="2395270"/>
            <a:ext cx="2391973" cy="19567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2">
                    <a:lumMod val="25000"/>
                  </a:schemeClr>
                </a:solidFill>
              </a:rPr>
              <a:t>A partir des plans de formation existants?</a:t>
            </a:r>
          </a:p>
        </p:txBody>
      </p:sp>
      <p:sp>
        <p:nvSpPr>
          <p:cNvPr id="10" name="Ellipse 9"/>
          <p:cNvSpPr/>
          <p:nvPr/>
        </p:nvSpPr>
        <p:spPr>
          <a:xfrm>
            <a:off x="5195494" y="4412498"/>
            <a:ext cx="2791881" cy="199973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2">
                    <a:lumMod val="25000"/>
                  </a:schemeClr>
                </a:solidFill>
              </a:rPr>
              <a:t>A partir des actions de formation « internalisées »?</a:t>
            </a:r>
          </a:p>
        </p:txBody>
      </p:sp>
      <p:sp>
        <p:nvSpPr>
          <p:cNvPr id="11" name="Ellipse 10"/>
          <p:cNvSpPr/>
          <p:nvPr/>
        </p:nvSpPr>
        <p:spPr>
          <a:xfrm>
            <a:off x="2325362" y="4679051"/>
            <a:ext cx="2725033" cy="193369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2">
                    <a:lumMod val="25000"/>
                  </a:schemeClr>
                </a:solidFill>
              </a:rPr>
              <a:t>A partir des 7 volets de mutualisation du GHT?</a:t>
            </a:r>
          </a:p>
        </p:txBody>
      </p:sp>
    </p:spTree>
    <p:extLst>
      <p:ext uri="{BB962C8B-B14F-4D97-AF65-F5344CB8AC3E}">
        <p14:creationId xmlns:p14="http://schemas.microsoft.com/office/powerpoint/2010/main" val="529459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579" y="200755"/>
            <a:ext cx="8105940" cy="802705"/>
          </a:xfrm>
        </p:spPr>
        <p:txBody>
          <a:bodyPr>
            <a:normAutofit/>
          </a:bodyPr>
          <a:lstStyle/>
          <a:p>
            <a:r>
              <a:rPr lang="fr-FR" sz="2000" dirty="0" smtClean="0"/>
              <a:t>A </a:t>
            </a:r>
            <a:r>
              <a:rPr lang="fr-FR" sz="2000" dirty="0"/>
              <a:t>propos des plans de formation/DPC</a:t>
            </a:r>
            <a:br>
              <a:rPr lang="fr-FR" sz="2000" dirty="0"/>
            </a:br>
            <a:r>
              <a:rPr lang="fr-FR" sz="2000" dirty="0"/>
              <a:t>            </a:t>
            </a:r>
            <a:r>
              <a:rPr lang="fr-FR" sz="2000" b="0" i="1" dirty="0"/>
              <a:t>Une</a:t>
            </a:r>
            <a:r>
              <a:rPr lang="fr-FR" sz="2000" b="0" dirty="0"/>
              <a:t> </a:t>
            </a:r>
            <a:r>
              <a:rPr lang="fr-FR" sz="2000" b="0" i="1" dirty="0"/>
              <a:t>évolution des plans de formation/DPC</a:t>
            </a:r>
            <a:endParaRPr lang="fr-FR" sz="2000" b="0" dirty="0"/>
          </a:p>
        </p:txBody>
      </p:sp>
      <p:sp>
        <p:nvSpPr>
          <p:cNvPr id="3" name="Espace réservé du texte 2"/>
          <p:cNvSpPr>
            <a:spLocks noGrp="1"/>
          </p:cNvSpPr>
          <p:nvPr>
            <p:ph type="body" sz="quarter" idx="13"/>
          </p:nvPr>
        </p:nvSpPr>
        <p:spPr>
          <a:xfrm>
            <a:off x="398585" y="1412851"/>
            <a:ext cx="8382000" cy="5184799"/>
          </a:xfrm>
        </p:spPr>
        <p:txBody>
          <a:bodyPr/>
          <a:lstStyle/>
          <a:p>
            <a:pPr marL="0" indent="0" algn="just">
              <a:buNone/>
            </a:pPr>
            <a:r>
              <a:rPr lang="fr-FR" b="1" dirty="0" smtClean="0"/>
              <a:t>Sur les activités de formation continue :</a:t>
            </a:r>
          </a:p>
          <a:p>
            <a:pPr marL="896938" indent="-342900" algn="just">
              <a:buFont typeface="Arial" panose="020B0604020202020204" pitchFamily="34" charset="0"/>
              <a:buChar char="•"/>
            </a:pPr>
            <a:r>
              <a:rPr lang="fr-FR" b="0" dirty="0" smtClean="0"/>
              <a:t>Aucune modification des dispositions statutaires relatives à la FPTLV</a:t>
            </a:r>
          </a:p>
          <a:p>
            <a:pPr marL="896938" indent="-342900" algn="just">
              <a:buFont typeface="Arial" panose="020B0604020202020204" pitchFamily="34" charset="0"/>
              <a:buChar char="•"/>
            </a:pPr>
            <a:r>
              <a:rPr lang="fr-FR" b="0" dirty="0" smtClean="0"/>
              <a:t>Maintien du caractère sanctuarisé et autonome des crédits de formation</a:t>
            </a:r>
          </a:p>
          <a:p>
            <a:pPr marL="896938" indent="-342900" algn="just">
              <a:buFont typeface="Courier New" panose="02070309020205020404" pitchFamily="49" charset="0"/>
              <a:buChar char="o"/>
            </a:pPr>
            <a:endParaRPr lang="fr-FR" sz="2200" b="0" dirty="0"/>
          </a:p>
          <a:p>
            <a:pPr marL="0" indent="0" algn="just">
              <a:buNone/>
            </a:pPr>
            <a:r>
              <a:rPr lang="fr-FR" b="1" dirty="0">
                <a:solidFill>
                  <a:schemeClr val="tx1"/>
                </a:solidFill>
              </a:rPr>
              <a:t>U</a:t>
            </a:r>
            <a:r>
              <a:rPr lang="fr-FR" b="1" dirty="0" smtClean="0">
                <a:solidFill>
                  <a:schemeClr val="tx1"/>
                </a:solidFill>
              </a:rPr>
              <a:t>ne </a:t>
            </a:r>
            <a:r>
              <a:rPr lang="fr-FR" b="1" dirty="0">
                <a:solidFill>
                  <a:schemeClr val="tx1"/>
                </a:solidFill>
              </a:rPr>
              <a:t>réforme </a:t>
            </a:r>
            <a:r>
              <a:rPr lang="fr-FR" b="1" dirty="0" smtClean="0">
                <a:solidFill>
                  <a:schemeClr val="tx1"/>
                </a:solidFill>
              </a:rPr>
              <a:t>du DPC en cours d’application : </a:t>
            </a:r>
          </a:p>
          <a:p>
            <a:pPr marL="896938" indent="-342900" algn="just">
              <a:buFont typeface="Arial" panose="020B0604020202020204" pitchFamily="34" charset="0"/>
              <a:buChar char="•"/>
              <a:defRPr/>
            </a:pPr>
            <a:r>
              <a:rPr lang="fr-FR" b="0" dirty="0" smtClean="0"/>
              <a:t>Une obligation de DPC sur 3 ans, au lieu d’une obligation annuelle</a:t>
            </a:r>
          </a:p>
          <a:p>
            <a:pPr marL="896938" indent="-342900" algn="just">
              <a:buFont typeface="Arial" panose="020B0604020202020204" pitchFamily="34" charset="0"/>
              <a:buChar char="•"/>
              <a:defRPr/>
            </a:pPr>
            <a:r>
              <a:rPr lang="fr-FR" b="0" dirty="0" smtClean="0"/>
              <a:t>La </a:t>
            </a:r>
            <a:r>
              <a:rPr lang="fr-FR" b="0" dirty="0"/>
              <a:t>notion de « parcours pluriannuel de DPC », fixé en lien avec l’employeur</a:t>
            </a:r>
          </a:p>
          <a:p>
            <a:pPr marL="896938" indent="-342900" algn="just">
              <a:buFont typeface="Arial" panose="020B0604020202020204" pitchFamily="34" charset="0"/>
              <a:buChar char="•"/>
              <a:defRPr/>
            </a:pPr>
            <a:r>
              <a:rPr lang="fr-FR" b="0" dirty="0"/>
              <a:t>Le contrôle du respect de l’obligation continue de DPC revient à l’employeur et/ou à l’ordre compétent</a:t>
            </a:r>
          </a:p>
        </p:txBody>
      </p:sp>
      <p:sp>
        <p:nvSpPr>
          <p:cNvPr id="6" name="ZoneTexte 5"/>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222097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9163" y="187784"/>
            <a:ext cx="7385050" cy="757212"/>
          </a:xfrm>
        </p:spPr>
        <p:txBody>
          <a:bodyPr>
            <a:normAutofit/>
          </a:bodyPr>
          <a:lstStyle/>
          <a:p>
            <a:r>
              <a:rPr lang="fr-FR" sz="1800" dirty="0" smtClean="0"/>
              <a:t>Le GHT : </a:t>
            </a:r>
            <a:r>
              <a:rPr lang="fr-FR" sz="1800" dirty="0"/>
              <a:t>1</a:t>
            </a:r>
            <a:r>
              <a:rPr lang="fr-FR" sz="1800" dirty="0" smtClean="0"/>
              <a:t> obligation, 2 dimensions</a:t>
            </a:r>
          </a:p>
        </p:txBody>
      </p:sp>
      <p:graphicFrame>
        <p:nvGraphicFramePr>
          <p:cNvPr id="10" name="Tableau 9"/>
          <p:cNvGraphicFramePr>
            <a:graphicFrameLocks noGrp="1"/>
          </p:cNvGraphicFramePr>
          <p:nvPr>
            <p:extLst>
              <p:ext uri="{D42A27DB-BD31-4B8C-83A1-F6EECF244321}">
                <p14:modId xmlns:p14="http://schemas.microsoft.com/office/powerpoint/2010/main" val="3132310936"/>
              </p:ext>
            </p:extLst>
          </p:nvPr>
        </p:nvGraphicFramePr>
        <p:xfrm>
          <a:off x="351694" y="1025136"/>
          <a:ext cx="8440614" cy="5340550"/>
        </p:xfrm>
        <a:graphic>
          <a:graphicData uri="http://schemas.openxmlformats.org/drawingml/2006/table">
            <a:tbl>
              <a:tblPr firstRow="1" bandRow="1">
                <a:tableStyleId>{21E4AEA4-8DFA-4A89-87EB-49C32662AFE0}</a:tableStyleId>
              </a:tblPr>
              <a:tblGrid>
                <a:gridCol w="1617045">
                  <a:extLst>
                    <a:ext uri="{9D8B030D-6E8A-4147-A177-3AD203B41FA5}">
                      <a16:colId xmlns:a16="http://schemas.microsoft.com/office/drawing/2014/main" xmlns="" val="20000"/>
                    </a:ext>
                  </a:extLst>
                </a:gridCol>
                <a:gridCol w="1219150">
                  <a:extLst>
                    <a:ext uri="{9D8B030D-6E8A-4147-A177-3AD203B41FA5}">
                      <a16:colId xmlns:a16="http://schemas.microsoft.com/office/drawing/2014/main" xmlns="" val="20001"/>
                    </a:ext>
                  </a:extLst>
                </a:gridCol>
                <a:gridCol w="1414785">
                  <a:extLst>
                    <a:ext uri="{9D8B030D-6E8A-4147-A177-3AD203B41FA5}">
                      <a16:colId xmlns:a16="http://schemas.microsoft.com/office/drawing/2014/main" xmlns="" val="20002"/>
                    </a:ext>
                  </a:extLst>
                </a:gridCol>
                <a:gridCol w="4189634">
                  <a:extLst>
                    <a:ext uri="{9D8B030D-6E8A-4147-A177-3AD203B41FA5}">
                      <a16:colId xmlns:a16="http://schemas.microsoft.com/office/drawing/2014/main" xmlns="" val="20003"/>
                    </a:ext>
                  </a:extLst>
                </a:gridCol>
              </a:tblGrid>
              <a:tr h="531057">
                <a:tc>
                  <a:txBody>
                    <a:bodyPr/>
                    <a:lstStyle/>
                    <a:p>
                      <a:pPr algn="ctr"/>
                      <a:r>
                        <a:rPr lang="fr-FR" sz="1400" dirty="0" smtClean="0"/>
                        <a:t>3 totems</a:t>
                      </a:r>
                      <a:endParaRPr lang="fr-FR" sz="1400" dirty="0">
                        <a:solidFill>
                          <a:schemeClr val="tx1"/>
                        </a:solidFill>
                      </a:endParaRPr>
                    </a:p>
                  </a:txBody>
                  <a:tcPr anchor="ctr">
                    <a:solidFill>
                      <a:schemeClr val="bg1">
                        <a:lumMod val="65000"/>
                      </a:schemeClr>
                    </a:solidFill>
                  </a:tcPr>
                </a:tc>
                <a:tc>
                  <a:txBody>
                    <a:bodyPr/>
                    <a:lstStyle/>
                    <a:p>
                      <a:pPr algn="ctr"/>
                      <a:r>
                        <a:rPr lang="fr-FR" sz="1400" dirty="0" smtClean="0"/>
                        <a:t>Qui </a:t>
                      </a:r>
                      <a:endParaRPr lang="fr-FR" sz="1400" dirty="0">
                        <a:solidFill>
                          <a:schemeClr val="tx1"/>
                        </a:solidFill>
                      </a:endParaRPr>
                    </a:p>
                  </a:txBody>
                  <a:tcPr anchor="ctr">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t>Personnalité morale </a:t>
                      </a:r>
                      <a:endParaRPr lang="fr-FR" sz="1400" dirty="0" smtClean="0">
                        <a:solidFill>
                          <a:schemeClr val="tx1"/>
                        </a:solidFill>
                      </a:endParaRPr>
                    </a:p>
                  </a:txBody>
                  <a:tcPr anchor="ctr">
                    <a:solidFill>
                      <a:schemeClr val="bg1">
                        <a:lumMod val="65000"/>
                      </a:schemeClr>
                    </a:solidFill>
                  </a:tcPr>
                </a:tc>
                <a:tc>
                  <a:txBody>
                    <a:bodyPr/>
                    <a:lstStyle/>
                    <a:p>
                      <a:pPr algn="ctr"/>
                      <a:r>
                        <a:rPr lang="fr-FR" sz="1400" dirty="0" smtClean="0"/>
                        <a:t>Objet </a:t>
                      </a:r>
                      <a:endParaRPr lang="fr-FR" sz="1400" dirty="0"/>
                    </a:p>
                    <a:p>
                      <a:pPr algn="ctr"/>
                      <a:r>
                        <a:rPr lang="fr-FR" sz="1400" dirty="0" smtClean="0"/>
                        <a:t> </a:t>
                      </a:r>
                      <a:endParaRPr lang="fr-FR" sz="1400" dirty="0">
                        <a:solidFill>
                          <a:schemeClr val="tx1"/>
                        </a:solidFill>
                      </a:endParaRPr>
                    </a:p>
                  </a:txBody>
                  <a:tcPr anchor="ctr">
                    <a:solidFill>
                      <a:schemeClr val="bg1">
                        <a:lumMod val="65000"/>
                      </a:schemeClr>
                    </a:solidFill>
                  </a:tcPr>
                </a:tc>
                <a:extLst>
                  <a:ext uri="{0D108BD9-81ED-4DB2-BD59-A6C34878D82A}">
                    <a16:rowId xmlns:a16="http://schemas.microsoft.com/office/drawing/2014/main" xmlns="" val="10000"/>
                  </a:ext>
                </a:extLst>
              </a:tr>
              <a:tr h="13416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altLang="fr-FR" sz="1400" dirty="0" smtClean="0"/>
                        <a:t>1996   </a:t>
                      </a:r>
                    </a:p>
                    <a:p>
                      <a:pPr marL="0" marR="0" indent="0" algn="ctr" defTabSz="914400" rtl="0" eaLnBrk="1" fontAlgn="auto" latinLnBrk="0" hangingPunct="1">
                        <a:lnSpc>
                          <a:spcPct val="100000"/>
                        </a:lnSpc>
                        <a:spcBef>
                          <a:spcPts val="0"/>
                        </a:spcBef>
                        <a:spcAft>
                          <a:spcPts val="0"/>
                        </a:spcAft>
                        <a:buClrTx/>
                        <a:buSzTx/>
                        <a:buFontTx/>
                        <a:buNone/>
                        <a:tabLst/>
                        <a:defRPr/>
                      </a:pPr>
                      <a:r>
                        <a:rPr lang="fr-FR" altLang="fr-FR" sz="1400" dirty="0" smtClean="0"/>
                        <a:t>Communauté d’établissement de santé (CES)</a:t>
                      </a:r>
                      <a:endParaRPr lang="fr-FR" altLang="fr-FR" sz="1400" b="1" dirty="0" smtClean="0">
                        <a:solidFill>
                          <a:schemeClr val="tx1"/>
                        </a:solidFill>
                      </a:endParaRPr>
                    </a:p>
                  </a:txBody>
                  <a:tcPr/>
                </a:tc>
                <a:tc>
                  <a:txBody>
                    <a:bodyPr/>
                    <a:lstStyle/>
                    <a:p>
                      <a:pPr algn="ctr"/>
                      <a:endParaRPr lang="fr-FR" sz="1400" dirty="0" smtClean="0"/>
                    </a:p>
                    <a:p>
                      <a:pPr algn="ctr"/>
                      <a:r>
                        <a:rPr lang="fr-FR" sz="1400" dirty="0" smtClean="0"/>
                        <a:t>EPS </a:t>
                      </a:r>
                    </a:p>
                    <a:p>
                      <a:pPr algn="ctr"/>
                      <a:r>
                        <a:rPr lang="fr-FR" sz="1400" dirty="0" smtClean="0"/>
                        <a:t>+ PSPH</a:t>
                      </a:r>
                      <a:r>
                        <a:rPr lang="fr-FR" sz="1400" baseline="0" dirty="0"/>
                        <a:t> </a:t>
                      </a:r>
                      <a:endParaRPr lang="fr-FR" sz="1400" baseline="0" dirty="0" smtClean="0"/>
                    </a:p>
                    <a:p>
                      <a:pPr algn="ctr"/>
                      <a:r>
                        <a:rPr lang="fr-FR" sz="1400" baseline="0" dirty="0" smtClean="0"/>
                        <a:t>dans cadre secteur </a:t>
                      </a:r>
                    </a:p>
                    <a:p>
                      <a:pPr algn="ctr"/>
                      <a:r>
                        <a:rPr lang="fr-FR" sz="1400" baseline="0" dirty="0" smtClean="0"/>
                        <a:t>sanitaire</a:t>
                      </a:r>
                      <a:endParaRPr lang="fr-FR" sz="1400" b="1" dirty="0" smtClean="0"/>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t>NON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algn="ctr"/>
                      <a:endParaRPr lang="fr-FR" sz="1400" b="1" dirty="0"/>
                    </a:p>
                  </a:txBody>
                  <a:tcPr/>
                </a:tc>
                <a:tc>
                  <a:txBody>
                    <a:bodyPr/>
                    <a:lstStyle/>
                    <a:p>
                      <a:pPr algn="just"/>
                      <a:r>
                        <a:rPr lang="fr-FR" sz="1400" dirty="0" smtClean="0"/>
                        <a:t>Favoriser les adaptations des établissements de santé aux besoins de la population</a:t>
                      </a:r>
                    </a:p>
                    <a:p>
                      <a:pPr algn="just"/>
                      <a:endParaRPr lang="fr-FR" sz="1400" dirty="0" smtClean="0"/>
                    </a:p>
                    <a:p>
                      <a:pPr algn="just"/>
                      <a:endParaRPr lang="fr-FR" sz="1400" b="1" dirty="0" smtClean="0"/>
                    </a:p>
                  </a:txBody>
                  <a:tcPr/>
                </a:tc>
                <a:extLst>
                  <a:ext uri="{0D108BD9-81ED-4DB2-BD59-A6C34878D82A}">
                    <a16:rowId xmlns:a16="http://schemas.microsoft.com/office/drawing/2014/main" xmlns="" val="10001"/>
                  </a:ext>
                </a:extLst>
              </a:tr>
              <a:tr h="1341617">
                <a:tc>
                  <a:txBody>
                    <a:bodyPr/>
                    <a:lstStyle/>
                    <a:p>
                      <a:pPr algn="ctr"/>
                      <a:endParaRPr lang="fr-FR" altLang="fr-FR" sz="1400" dirty="0" smtClean="0"/>
                    </a:p>
                    <a:p>
                      <a:pPr algn="ctr"/>
                      <a:r>
                        <a:rPr lang="fr-FR" altLang="fr-FR" sz="1400" dirty="0" smtClean="0"/>
                        <a:t>2009   </a:t>
                      </a:r>
                    </a:p>
                    <a:p>
                      <a:pPr algn="ctr"/>
                      <a:r>
                        <a:rPr lang="fr-FR" altLang="fr-FR" sz="1400" dirty="0" smtClean="0"/>
                        <a:t>Communauté hospitalière de territoire (CHT)</a:t>
                      </a:r>
                      <a:endParaRPr lang="fr-FR" sz="1400" b="1" dirty="0">
                        <a:solidFill>
                          <a:schemeClr val="tx1"/>
                        </a:solidFill>
                      </a:endParaRPr>
                    </a:p>
                  </a:txBody>
                  <a:tcPr/>
                </a:tc>
                <a:tc>
                  <a:txBody>
                    <a:bodyPr/>
                    <a:lstStyle/>
                    <a:p>
                      <a:pPr algn="ctr"/>
                      <a:endParaRPr lang="fr-FR" sz="1400" dirty="0" smtClean="0"/>
                    </a:p>
                    <a:p>
                      <a:pPr algn="ctr"/>
                      <a:endParaRPr lang="fr-FR" sz="1400" dirty="0" smtClean="0"/>
                    </a:p>
                    <a:p>
                      <a:pPr algn="ctr"/>
                      <a:r>
                        <a:rPr lang="fr-FR" sz="1400" dirty="0" smtClean="0"/>
                        <a:t>EPS </a:t>
                      </a:r>
                    </a:p>
                    <a:p>
                      <a:pPr algn="ctr"/>
                      <a:r>
                        <a:rPr lang="fr-FR" sz="1400" dirty="0" smtClean="0"/>
                        <a:t>+</a:t>
                      </a:r>
                    </a:p>
                    <a:p>
                      <a:pPr algn="ctr"/>
                      <a:r>
                        <a:rPr lang="fr-FR" sz="1400" dirty="0" smtClean="0"/>
                        <a:t>partenariats</a:t>
                      </a:r>
                      <a:endParaRPr lang="fr-FR" sz="1400" b="1" dirty="0"/>
                    </a:p>
                  </a:txBody>
                  <a:tcPr/>
                </a:tc>
                <a:tc vMerge="1">
                  <a:txBody>
                    <a:bodyPr/>
                    <a:lstStyle/>
                    <a:p>
                      <a:pPr algn="ctr"/>
                      <a:endParaRPr lang="fr-FR" sz="1000" b="1" dirty="0"/>
                    </a:p>
                  </a:txBody>
                  <a:tcPr/>
                </a:tc>
                <a:tc>
                  <a:txBody>
                    <a:bodyPr/>
                    <a:lstStyle/>
                    <a:p>
                      <a:pPr algn="just"/>
                      <a:r>
                        <a:rPr lang="fr-FR" sz="1400" dirty="0" smtClean="0">
                          <a:effectLst/>
                        </a:rPr>
                        <a:t>Mettre en œuvre une stratégie commune et</a:t>
                      </a:r>
                      <a:r>
                        <a:rPr lang="fr-FR" sz="1400" baseline="0" dirty="0" smtClean="0">
                          <a:effectLst/>
                        </a:rPr>
                        <a:t> </a:t>
                      </a:r>
                      <a:r>
                        <a:rPr lang="fr-FR" sz="1400" dirty="0" smtClean="0">
                          <a:effectLst/>
                        </a:rPr>
                        <a:t>gérer en commun certaines fonctions et activités, grâce à des délégations ou des transferts de compétences</a:t>
                      </a:r>
                    </a:p>
                    <a:p>
                      <a:pPr algn="just"/>
                      <a:endParaRPr lang="fr-FR" sz="1400" b="1" dirty="0" smtClean="0">
                        <a:effectLst/>
                      </a:endParaRPr>
                    </a:p>
                  </a:txBody>
                  <a:tcPr/>
                </a:tc>
                <a:extLst>
                  <a:ext uri="{0D108BD9-81ED-4DB2-BD59-A6C34878D82A}">
                    <a16:rowId xmlns:a16="http://schemas.microsoft.com/office/drawing/2014/main" xmlns="" val="10002"/>
                  </a:ext>
                </a:extLst>
              </a:tr>
              <a:tr h="2096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altLang="fr-FR"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altLang="fr-FR" sz="1400" dirty="0" smtClean="0"/>
                        <a:t>2016</a:t>
                      </a:r>
                    </a:p>
                    <a:p>
                      <a:pPr marL="0" marR="0" indent="0" algn="ctr" defTabSz="914400" rtl="0" eaLnBrk="1" fontAlgn="auto" latinLnBrk="0" hangingPunct="1">
                        <a:lnSpc>
                          <a:spcPct val="100000"/>
                        </a:lnSpc>
                        <a:spcBef>
                          <a:spcPts val="0"/>
                        </a:spcBef>
                        <a:spcAft>
                          <a:spcPts val="0"/>
                        </a:spcAft>
                        <a:buClrTx/>
                        <a:buSzTx/>
                        <a:buFontTx/>
                        <a:buNone/>
                        <a:tabLst/>
                        <a:defRPr/>
                      </a:pPr>
                      <a:r>
                        <a:rPr lang="fr-FR" altLang="fr-FR" sz="1400" dirty="0" smtClean="0"/>
                        <a:t>Groupement </a:t>
                      </a:r>
                    </a:p>
                    <a:p>
                      <a:pPr marL="0" marR="0" indent="0" algn="ctr" defTabSz="914400" rtl="0" eaLnBrk="1" fontAlgn="auto" latinLnBrk="0" hangingPunct="1">
                        <a:lnSpc>
                          <a:spcPct val="100000"/>
                        </a:lnSpc>
                        <a:spcBef>
                          <a:spcPts val="0"/>
                        </a:spcBef>
                        <a:spcAft>
                          <a:spcPts val="0"/>
                        </a:spcAft>
                        <a:buClrTx/>
                        <a:buSzTx/>
                        <a:buFontTx/>
                        <a:buNone/>
                        <a:tabLst/>
                        <a:defRPr/>
                      </a:pPr>
                      <a:r>
                        <a:rPr lang="fr-FR" altLang="fr-FR" sz="1400" dirty="0" smtClean="0"/>
                        <a:t>hospitalier </a:t>
                      </a:r>
                    </a:p>
                    <a:p>
                      <a:pPr marL="0" marR="0" indent="0" algn="ctr" defTabSz="914400" rtl="0" eaLnBrk="1" fontAlgn="auto" latinLnBrk="0" hangingPunct="1">
                        <a:lnSpc>
                          <a:spcPct val="100000"/>
                        </a:lnSpc>
                        <a:spcBef>
                          <a:spcPts val="0"/>
                        </a:spcBef>
                        <a:spcAft>
                          <a:spcPts val="0"/>
                        </a:spcAft>
                        <a:buClrTx/>
                        <a:buSzTx/>
                        <a:buFontTx/>
                        <a:buNone/>
                        <a:tabLst/>
                        <a:defRPr/>
                      </a:pPr>
                      <a:r>
                        <a:rPr lang="fr-FR" altLang="fr-FR" sz="1400" dirty="0" smtClean="0"/>
                        <a:t>de territoire (GHT)</a:t>
                      </a:r>
                      <a:endParaRPr lang="fr-FR" altLang="fr-FR" sz="1400" b="1" dirty="0" smtClean="0">
                        <a:solidFill>
                          <a:schemeClr val="tx1"/>
                        </a:solidFill>
                      </a:endParaRPr>
                    </a:p>
                  </a:txBody>
                  <a:tcPr/>
                </a:tc>
                <a:tc>
                  <a:txBody>
                    <a:bodyPr/>
                    <a:lstStyle/>
                    <a:p>
                      <a:pPr algn="ctr"/>
                      <a:endParaRPr lang="fr-FR" sz="1400" dirty="0" smtClean="0"/>
                    </a:p>
                    <a:p>
                      <a:pPr algn="ctr"/>
                      <a:endParaRPr lang="fr-FR" sz="1400" dirty="0" smtClean="0"/>
                    </a:p>
                    <a:p>
                      <a:pPr algn="ctr"/>
                      <a:endParaRPr lang="fr-FR" sz="1400" dirty="0" smtClean="0"/>
                    </a:p>
                    <a:p>
                      <a:pPr algn="ctr"/>
                      <a:r>
                        <a:rPr lang="fr-FR" sz="1400" dirty="0" smtClean="0"/>
                        <a:t>EPS </a:t>
                      </a:r>
                    </a:p>
                    <a:p>
                      <a:pPr algn="ctr"/>
                      <a:r>
                        <a:rPr lang="fr-FR" sz="1400" dirty="0" smtClean="0"/>
                        <a:t>+</a:t>
                      </a:r>
                    </a:p>
                    <a:p>
                      <a:pPr algn="ctr"/>
                      <a:r>
                        <a:rPr lang="fr-FR" sz="1400" dirty="0" smtClean="0"/>
                        <a:t>associations </a:t>
                      </a:r>
                    </a:p>
                    <a:p>
                      <a:pPr algn="ctr"/>
                      <a:r>
                        <a:rPr lang="fr-FR" sz="1400" dirty="0" smtClean="0"/>
                        <a:t>et </a:t>
                      </a:r>
                    </a:p>
                    <a:p>
                      <a:pPr algn="ctr"/>
                      <a:r>
                        <a:rPr lang="fr-FR" sz="1400" dirty="0" smtClean="0"/>
                        <a:t>partenariats</a:t>
                      </a:r>
                      <a:endParaRPr lang="fr-FR" sz="1400" b="1" dirty="0"/>
                    </a:p>
                  </a:txBody>
                  <a:tcPr/>
                </a:tc>
                <a:tc vMerge="1">
                  <a:txBody>
                    <a:bodyPr/>
                    <a:lstStyle/>
                    <a:p>
                      <a:pPr algn="ctr"/>
                      <a:endParaRPr lang="fr-FR" sz="1000" b="1" dirty="0"/>
                    </a:p>
                  </a:txBody>
                  <a:tcPr/>
                </a:tc>
                <a:tc>
                  <a:txBody>
                    <a:bodyPr/>
                    <a:lstStyle/>
                    <a:p>
                      <a:pPr marL="0" indent="0" algn="just">
                        <a:buFont typeface="Arial" panose="020B0604020202020204" pitchFamily="34" charset="0"/>
                        <a:buNone/>
                      </a:pPr>
                      <a:r>
                        <a:rPr lang="fr-FR" sz="1400" dirty="0" smtClean="0"/>
                        <a:t>Mettre en œuvre une stratégie de prise en charge commune et graduée du patient, dans le but d'assurer une égalité d'accès à des soins sécurisés et de qualité</a:t>
                      </a:r>
                      <a:r>
                        <a:rPr lang="fr-FR" sz="1400" baseline="0" dirty="0" smtClean="0"/>
                        <a:t> </a:t>
                      </a:r>
                      <a:r>
                        <a:rPr lang="fr-FR" sz="1400" dirty="0" smtClean="0"/>
                        <a:t> + Assurer la rationalisation des modes de gestion par une mise en commun de fonctions ou par des transferts d'activités entre établissements  </a:t>
                      </a:r>
                      <a:endParaRPr lang="fr-FR" sz="1400" b="1" dirty="0" smtClean="0"/>
                    </a:p>
                  </a:txBody>
                  <a:tcPr/>
                </a:tc>
                <a:extLst>
                  <a:ext uri="{0D108BD9-81ED-4DB2-BD59-A6C34878D82A}">
                    <a16:rowId xmlns:a16="http://schemas.microsoft.com/office/drawing/2014/main" xmlns="" val="10003"/>
                  </a:ext>
                </a:extLst>
              </a:tr>
            </a:tbl>
          </a:graphicData>
        </a:graphic>
      </p:graphicFrame>
      <p:sp>
        <p:nvSpPr>
          <p:cNvPr id="11" name="Rectangle à coins arrondis 10"/>
          <p:cNvSpPr/>
          <p:nvPr/>
        </p:nvSpPr>
        <p:spPr bwMode="auto">
          <a:xfrm>
            <a:off x="3238445" y="3893388"/>
            <a:ext cx="1294523" cy="1630680"/>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endParaRPr lang="fr-FR" sz="1600" b="1" dirty="0" smtClean="0">
              <a:solidFill>
                <a:prstClr val="black"/>
              </a:solidFill>
            </a:endParaRPr>
          </a:p>
          <a:p>
            <a:pPr algn="ctr"/>
            <a:r>
              <a:rPr lang="fr-FR" sz="1600" b="1" dirty="0">
                <a:solidFill>
                  <a:prstClr val="black"/>
                </a:solidFill>
              </a:rPr>
              <a:t>D</a:t>
            </a:r>
            <a:r>
              <a:rPr lang="fr-FR" sz="1600" b="1" dirty="0" smtClean="0">
                <a:solidFill>
                  <a:prstClr val="black"/>
                </a:solidFill>
              </a:rPr>
              <a:t>onc une logique de direction commune </a:t>
            </a:r>
            <a:endParaRPr lang="fr-FR" sz="1600" b="1" dirty="0">
              <a:solidFill>
                <a:prstClr val="black"/>
              </a:solidFill>
              <a:ea typeface="ＭＳ Ｐゴシック" pitchFamily="80" charset="-128"/>
              <a:sym typeface="Wingdings" pitchFamily="2" charset="2"/>
            </a:endParaRPr>
          </a:p>
          <a:p>
            <a:endParaRPr lang="fr-FR" sz="1600" dirty="0">
              <a:solidFill>
                <a:prstClr val="black"/>
              </a:solidFill>
              <a:ea typeface="ＭＳ Ｐゴシック" pitchFamily="80" charset="-128"/>
              <a:sym typeface="Wingdings" pitchFamily="2" charset="2"/>
            </a:endParaRPr>
          </a:p>
        </p:txBody>
      </p:sp>
      <p:sp>
        <p:nvSpPr>
          <p:cNvPr id="12" name="Rectangle à coins arrondis 11"/>
          <p:cNvSpPr/>
          <p:nvPr/>
        </p:nvSpPr>
        <p:spPr bwMode="auto">
          <a:xfrm>
            <a:off x="351692" y="6324570"/>
            <a:ext cx="8440615" cy="438539"/>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endParaRPr lang="fr-FR" sz="900" b="1" dirty="0" smtClean="0">
              <a:solidFill>
                <a:prstClr val="black"/>
              </a:solidFill>
            </a:endParaRPr>
          </a:p>
          <a:p>
            <a:pPr algn="ctr"/>
            <a:endParaRPr lang="fr-FR" sz="1200" dirty="0" smtClean="0">
              <a:solidFill>
                <a:prstClr val="black"/>
              </a:solidFill>
            </a:endParaRPr>
          </a:p>
          <a:p>
            <a:pPr algn="ctr"/>
            <a:r>
              <a:rPr lang="fr-FR" sz="2000" b="1" dirty="0" smtClean="0">
                <a:solidFill>
                  <a:prstClr val="black"/>
                </a:solidFill>
              </a:rPr>
              <a:t>On connait la fin du film mais on ne connait pas la durée du film </a:t>
            </a:r>
            <a:endParaRPr lang="fr-FR" sz="2000" b="1" dirty="0">
              <a:solidFill>
                <a:prstClr val="black"/>
              </a:solidFill>
              <a:ea typeface="ＭＳ Ｐゴシック" pitchFamily="80" charset="-128"/>
              <a:sym typeface="Wingdings" pitchFamily="2" charset="2"/>
            </a:endParaRPr>
          </a:p>
          <a:p>
            <a:endParaRPr lang="fr-FR" sz="2000" dirty="0">
              <a:solidFill>
                <a:prstClr val="black"/>
              </a:solidFill>
              <a:ea typeface="ＭＳ Ｐゴシック" pitchFamily="80" charset="-128"/>
              <a:sym typeface="Wingdings" pitchFamily="2" charset="2"/>
            </a:endParaRPr>
          </a:p>
        </p:txBody>
      </p:sp>
      <p:sp>
        <p:nvSpPr>
          <p:cNvPr id="13" name="Rectangle à coins arrondis 12"/>
          <p:cNvSpPr/>
          <p:nvPr/>
        </p:nvSpPr>
        <p:spPr bwMode="auto">
          <a:xfrm>
            <a:off x="6975232" y="2294534"/>
            <a:ext cx="1817076" cy="504625"/>
          </a:xfrm>
          <a:prstGeom prst="roundRect">
            <a:avLst/>
          </a:prstGeom>
          <a:solidFill>
            <a:srgbClr val="FC9A92"/>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endParaRPr lang="fr-FR" sz="2000" b="1" u="sng" dirty="0" smtClean="0">
              <a:solidFill>
                <a:prstClr val="black"/>
              </a:solidFill>
              <a:ea typeface="ＭＳ Ｐゴシック" pitchFamily="80" charset="-128"/>
              <a:sym typeface="Wingdings" pitchFamily="2" charset="2"/>
            </a:endParaRPr>
          </a:p>
          <a:p>
            <a:endParaRPr lang="fr-FR" sz="900" b="1" dirty="0" smtClean="0">
              <a:solidFill>
                <a:prstClr val="black"/>
              </a:solidFill>
            </a:endParaRPr>
          </a:p>
          <a:p>
            <a:endParaRPr lang="fr-FR" sz="1600" b="1" dirty="0" smtClean="0">
              <a:solidFill>
                <a:prstClr val="black"/>
              </a:solidFill>
            </a:endParaRPr>
          </a:p>
          <a:p>
            <a:pPr algn="ctr"/>
            <a:r>
              <a:rPr lang="fr-FR" sz="1600" b="1" dirty="0" smtClean="0">
                <a:solidFill>
                  <a:prstClr val="black"/>
                </a:solidFill>
              </a:rPr>
              <a:t>Abrogé en 2009   </a:t>
            </a:r>
            <a:endParaRPr lang="fr-FR" sz="2800" b="1" dirty="0" smtClean="0">
              <a:solidFill>
                <a:prstClr val="black"/>
              </a:solidFill>
            </a:endParaRPr>
          </a:p>
          <a:p>
            <a:endParaRPr lang="fr-FR" sz="2000" b="1" dirty="0" smtClean="0">
              <a:solidFill>
                <a:prstClr val="black"/>
              </a:solidFill>
              <a:ea typeface="ＭＳ Ｐゴシック" pitchFamily="80" charset="-128"/>
              <a:sym typeface="Wingdings" pitchFamily="2" charset="2"/>
            </a:endParaRPr>
          </a:p>
          <a:p>
            <a:endParaRPr lang="fr-FR" sz="2000" dirty="0">
              <a:solidFill>
                <a:prstClr val="black"/>
              </a:solidFill>
              <a:ea typeface="ＭＳ Ｐゴシック" pitchFamily="80" charset="-128"/>
              <a:sym typeface="Wingdings" pitchFamily="2" charset="2"/>
            </a:endParaRPr>
          </a:p>
        </p:txBody>
      </p:sp>
      <p:cxnSp>
        <p:nvCxnSpPr>
          <p:cNvPr id="15" name="Connecteur droit avec flèche 14"/>
          <p:cNvCxnSpPr/>
          <p:nvPr/>
        </p:nvCxnSpPr>
        <p:spPr>
          <a:xfrm flipH="1">
            <a:off x="3931098" y="3138156"/>
            <a:ext cx="1" cy="557255"/>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sp>
        <p:nvSpPr>
          <p:cNvPr id="16" name="Rectangle à coins arrondis 15"/>
          <p:cNvSpPr/>
          <p:nvPr/>
        </p:nvSpPr>
        <p:spPr bwMode="auto">
          <a:xfrm>
            <a:off x="6975231" y="3698053"/>
            <a:ext cx="1805353" cy="504625"/>
          </a:xfrm>
          <a:prstGeom prst="roundRect">
            <a:avLst/>
          </a:prstGeom>
          <a:solidFill>
            <a:srgbClr val="FC9A92"/>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endParaRPr lang="fr-FR" sz="2000" b="1" u="sng" dirty="0" smtClean="0">
              <a:solidFill>
                <a:prstClr val="black"/>
              </a:solidFill>
              <a:ea typeface="ＭＳ Ｐゴシック" pitchFamily="80" charset="-128"/>
              <a:sym typeface="Wingdings" pitchFamily="2" charset="2"/>
            </a:endParaRPr>
          </a:p>
          <a:p>
            <a:endParaRPr lang="fr-FR" sz="900" b="1" dirty="0" smtClean="0">
              <a:solidFill>
                <a:prstClr val="black"/>
              </a:solidFill>
            </a:endParaRPr>
          </a:p>
          <a:p>
            <a:endParaRPr lang="fr-FR" sz="1600" b="1" dirty="0" smtClean="0">
              <a:solidFill>
                <a:prstClr val="black"/>
              </a:solidFill>
            </a:endParaRPr>
          </a:p>
          <a:p>
            <a:pPr algn="ctr"/>
            <a:r>
              <a:rPr lang="fr-FR" sz="1600" b="1" dirty="0" smtClean="0">
                <a:solidFill>
                  <a:prstClr val="black"/>
                </a:solidFill>
              </a:rPr>
              <a:t>Abrogé en 2016   </a:t>
            </a:r>
            <a:endParaRPr lang="fr-FR" sz="2800" b="1" dirty="0" smtClean="0">
              <a:solidFill>
                <a:prstClr val="black"/>
              </a:solidFill>
            </a:endParaRPr>
          </a:p>
          <a:p>
            <a:endParaRPr lang="fr-FR" sz="2000" b="1" dirty="0" smtClean="0">
              <a:solidFill>
                <a:prstClr val="black"/>
              </a:solidFill>
              <a:ea typeface="ＭＳ Ｐゴシック" pitchFamily="80" charset="-128"/>
              <a:sym typeface="Wingdings" pitchFamily="2" charset="2"/>
            </a:endParaRPr>
          </a:p>
          <a:p>
            <a:endParaRPr lang="fr-FR" sz="2000" dirty="0">
              <a:solidFill>
                <a:prstClr val="black"/>
              </a:solidFill>
              <a:ea typeface="ＭＳ Ｐゴシック" pitchFamily="80" charset="-128"/>
              <a:sym typeface="Wingdings" pitchFamily="2" charset="2"/>
            </a:endParaRPr>
          </a:p>
        </p:txBody>
      </p:sp>
      <p:sp>
        <p:nvSpPr>
          <p:cNvPr id="9" name="ZoneTexte 8"/>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25387518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a:cxnSpLocks noChangeShapeType="1"/>
          </p:cNvCxnSpPr>
          <p:nvPr/>
        </p:nvCxnSpPr>
        <p:spPr bwMode="auto">
          <a:xfrm>
            <a:off x="457378" y="4825960"/>
            <a:ext cx="8280400" cy="1587"/>
          </a:xfrm>
          <a:prstGeom prst="straightConnector1">
            <a:avLst/>
          </a:prstGeom>
          <a:noFill/>
          <a:ln w="38100" algn="ctr">
            <a:solidFill>
              <a:schemeClr val="tx1"/>
            </a:solidFill>
            <a:round/>
            <a:headEnd type="none" w="sm" len="sm"/>
            <a:tailEnd type="triangle" w="lg" len="lg"/>
          </a:ln>
        </p:spPr>
      </p:cxnSp>
      <p:sp>
        <p:nvSpPr>
          <p:cNvPr id="6" name="Rectangle à coins arrondis 5"/>
          <p:cNvSpPr/>
          <p:nvPr/>
        </p:nvSpPr>
        <p:spPr bwMode="auto">
          <a:xfrm>
            <a:off x="2245218" y="1367999"/>
            <a:ext cx="1945103" cy="3053147"/>
          </a:xfrm>
          <a:prstGeom prst="roundRect">
            <a:avLst/>
          </a:prstGeom>
          <a:solidFill>
            <a:schemeClr val="bg1">
              <a:lumMod val="75000"/>
            </a:schemeClr>
          </a:solidFill>
          <a:ln w="12700" cap="flat" cmpd="sng" algn="ctr">
            <a:noFill/>
            <a:prstDash val="solid"/>
            <a:round/>
            <a:headEnd type="none" w="sm" len="sm"/>
            <a:tailEnd type="none" w="sm" len="sm"/>
          </a:ln>
          <a:effectLst/>
        </p:spPr>
        <p:txBody>
          <a:bodyPr wrap="none"/>
          <a:lstStyle/>
          <a:p>
            <a:pPr algn="ctr">
              <a:defRPr/>
            </a:pPr>
            <a:r>
              <a:rPr lang="fr-FR" sz="2000" b="1" dirty="0" smtClean="0">
                <a:solidFill>
                  <a:srgbClr val="222A35"/>
                </a:solidFill>
              </a:rPr>
              <a:t>Mutualisations </a:t>
            </a:r>
          </a:p>
          <a:p>
            <a:pPr algn="ctr">
              <a:defRPr/>
            </a:pPr>
            <a:r>
              <a:rPr lang="fr-FR" sz="2000" b="1" dirty="0" smtClean="0">
                <a:solidFill>
                  <a:srgbClr val="222A35"/>
                </a:solidFill>
              </a:rPr>
              <a:t>de moyens </a:t>
            </a:r>
          </a:p>
          <a:p>
            <a:pPr algn="ctr">
              <a:defRPr/>
            </a:pPr>
            <a:r>
              <a:rPr lang="fr-FR" sz="2000" b="1" dirty="0" smtClean="0">
                <a:solidFill>
                  <a:srgbClr val="222A35"/>
                </a:solidFill>
              </a:rPr>
              <a:t>matériels</a:t>
            </a:r>
          </a:p>
          <a:p>
            <a:pPr algn="ctr">
              <a:defRPr/>
            </a:pPr>
            <a:r>
              <a:rPr lang="fr-FR" sz="2000" b="1" dirty="0" smtClean="0">
                <a:solidFill>
                  <a:srgbClr val="222A35"/>
                </a:solidFill>
              </a:rPr>
              <a:t> et humains + </a:t>
            </a:r>
          </a:p>
          <a:p>
            <a:pPr algn="ctr">
              <a:defRPr/>
            </a:pPr>
            <a:r>
              <a:rPr lang="fr-FR" sz="2000" b="1" dirty="0" smtClean="0">
                <a:solidFill>
                  <a:srgbClr val="222A35"/>
                </a:solidFill>
              </a:rPr>
              <a:t>Pédagogiques </a:t>
            </a:r>
          </a:p>
          <a:p>
            <a:pPr algn="ctr">
              <a:defRPr/>
            </a:pPr>
            <a:r>
              <a:rPr lang="fr-FR" sz="2000" b="1" dirty="0" smtClean="0">
                <a:solidFill>
                  <a:srgbClr val="222A35"/>
                </a:solidFill>
              </a:rPr>
              <a:t>de la formation </a:t>
            </a:r>
          </a:p>
          <a:p>
            <a:pPr algn="ctr">
              <a:defRPr/>
            </a:pPr>
            <a:r>
              <a:rPr lang="fr-FR" sz="2000" b="1" dirty="0" smtClean="0">
                <a:solidFill>
                  <a:srgbClr val="222A35"/>
                </a:solidFill>
              </a:rPr>
              <a:t>continue </a:t>
            </a:r>
          </a:p>
          <a:p>
            <a:pPr algn="ctr">
              <a:defRPr/>
            </a:pPr>
            <a:r>
              <a:rPr lang="fr-FR" sz="2000" b="1" dirty="0" smtClean="0">
                <a:solidFill>
                  <a:srgbClr val="222A35"/>
                </a:solidFill>
              </a:rPr>
              <a:t>au sein du GHT</a:t>
            </a:r>
            <a:endParaRPr lang="fr-FR" sz="2000" b="1" dirty="0">
              <a:solidFill>
                <a:srgbClr val="222A35"/>
              </a:solidFill>
            </a:endParaRPr>
          </a:p>
        </p:txBody>
      </p:sp>
      <p:sp>
        <p:nvSpPr>
          <p:cNvPr id="8" name="Rectangle à coins arrondis 7"/>
          <p:cNvSpPr/>
          <p:nvPr/>
        </p:nvSpPr>
        <p:spPr bwMode="auto">
          <a:xfrm>
            <a:off x="4313541" y="1386589"/>
            <a:ext cx="2522707" cy="3034558"/>
          </a:xfrm>
          <a:prstGeom prst="roundRect">
            <a:avLst/>
          </a:prstGeom>
          <a:solidFill>
            <a:schemeClr val="bg1">
              <a:lumMod val="65000"/>
            </a:schemeClr>
          </a:solidFill>
          <a:ln w="12700" cap="flat" cmpd="sng" algn="ctr">
            <a:noFill/>
            <a:prstDash val="solid"/>
            <a:round/>
            <a:headEnd type="none" w="sm" len="sm"/>
            <a:tailEnd type="none" w="sm" len="sm"/>
          </a:ln>
          <a:effectLst/>
        </p:spPr>
        <p:txBody>
          <a:bodyPr wrap="none"/>
          <a:lstStyle/>
          <a:p>
            <a:pPr algn="ctr">
              <a:defRPr/>
            </a:pPr>
            <a:r>
              <a:rPr lang="fr-FR" sz="2000" b="1" dirty="0" smtClean="0">
                <a:solidFill>
                  <a:srgbClr val="222A35"/>
                </a:solidFill>
              </a:rPr>
              <a:t>Spécialisation </a:t>
            </a:r>
          </a:p>
          <a:p>
            <a:pPr algn="ctr">
              <a:defRPr/>
            </a:pPr>
            <a:r>
              <a:rPr lang="fr-FR" sz="2000" b="1" dirty="0" smtClean="0">
                <a:solidFill>
                  <a:srgbClr val="222A35"/>
                </a:solidFill>
              </a:rPr>
              <a:t>des établissements </a:t>
            </a:r>
          </a:p>
          <a:p>
            <a:pPr algn="ctr">
              <a:defRPr/>
            </a:pPr>
            <a:r>
              <a:rPr lang="fr-FR" sz="2000" b="1" dirty="0" smtClean="0">
                <a:solidFill>
                  <a:srgbClr val="222A35"/>
                </a:solidFill>
              </a:rPr>
              <a:t>parties et </a:t>
            </a:r>
          </a:p>
          <a:p>
            <a:pPr algn="ctr">
              <a:defRPr/>
            </a:pPr>
            <a:r>
              <a:rPr lang="fr-FR" sz="2000" b="1" dirty="0" smtClean="0">
                <a:solidFill>
                  <a:srgbClr val="222A35"/>
                </a:solidFill>
              </a:rPr>
              <a:t>« redistribution » </a:t>
            </a:r>
          </a:p>
          <a:p>
            <a:pPr algn="ctr">
              <a:defRPr/>
            </a:pPr>
            <a:r>
              <a:rPr lang="fr-FR" sz="2000" b="1" dirty="0" smtClean="0">
                <a:solidFill>
                  <a:srgbClr val="222A35"/>
                </a:solidFill>
              </a:rPr>
              <a:t>des activités </a:t>
            </a:r>
          </a:p>
          <a:p>
            <a:pPr algn="ctr">
              <a:defRPr/>
            </a:pPr>
            <a:r>
              <a:rPr lang="fr-FR" sz="2000" b="1" dirty="0" smtClean="0">
                <a:solidFill>
                  <a:srgbClr val="222A35"/>
                </a:solidFill>
              </a:rPr>
              <a:t>de formation</a:t>
            </a:r>
          </a:p>
          <a:p>
            <a:pPr algn="ctr">
              <a:defRPr/>
            </a:pPr>
            <a:r>
              <a:rPr lang="fr-FR" sz="2000" b="1" dirty="0" smtClean="0">
                <a:solidFill>
                  <a:srgbClr val="222A35"/>
                </a:solidFill>
              </a:rPr>
              <a:t> entre </a:t>
            </a:r>
          </a:p>
          <a:p>
            <a:pPr algn="ctr">
              <a:defRPr/>
            </a:pPr>
            <a:r>
              <a:rPr lang="fr-FR" sz="2000" b="1" dirty="0" smtClean="0">
                <a:solidFill>
                  <a:srgbClr val="222A35"/>
                </a:solidFill>
              </a:rPr>
              <a:t>Etablissements ?</a:t>
            </a:r>
            <a:endParaRPr lang="fr-FR" sz="2000" b="1" dirty="0">
              <a:solidFill>
                <a:srgbClr val="222A35"/>
              </a:solidFill>
            </a:endParaRPr>
          </a:p>
        </p:txBody>
      </p:sp>
      <p:sp>
        <p:nvSpPr>
          <p:cNvPr id="10" name="Rectangle à coins arrondis 9"/>
          <p:cNvSpPr/>
          <p:nvPr/>
        </p:nvSpPr>
        <p:spPr bwMode="auto">
          <a:xfrm>
            <a:off x="6895301" y="1368000"/>
            <a:ext cx="1996726" cy="3101668"/>
          </a:xfrm>
          <a:prstGeom prst="roundRect">
            <a:avLst/>
          </a:prstGeom>
          <a:solidFill>
            <a:schemeClr val="bg1">
              <a:lumMod val="50000"/>
            </a:schemeClr>
          </a:solidFill>
          <a:ln w="12700" cap="flat" cmpd="sng" algn="ctr">
            <a:noFill/>
            <a:prstDash val="solid"/>
            <a:round/>
            <a:headEnd type="none" w="sm" len="sm"/>
            <a:tailEnd type="none" w="sm" len="sm"/>
          </a:ln>
          <a:effectLst/>
        </p:spPr>
        <p:txBody>
          <a:bodyPr wrap="none"/>
          <a:lstStyle/>
          <a:p>
            <a:pPr algn="ctr">
              <a:defRPr/>
            </a:pPr>
            <a:r>
              <a:rPr lang="fr-FR" sz="2000" b="1" dirty="0" smtClean="0">
                <a:solidFill>
                  <a:schemeClr val="bg1"/>
                </a:solidFill>
              </a:rPr>
              <a:t>Fusion </a:t>
            </a:r>
          </a:p>
          <a:p>
            <a:pPr algn="ctr">
              <a:defRPr/>
            </a:pPr>
            <a:r>
              <a:rPr lang="fr-FR" sz="2000" b="1" dirty="0" smtClean="0">
                <a:solidFill>
                  <a:schemeClr val="bg1"/>
                </a:solidFill>
              </a:rPr>
              <a:t>des activités </a:t>
            </a:r>
          </a:p>
          <a:p>
            <a:pPr algn="ctr">
              <a:defRPr/>
            </a:pPr>
            <a:r>
              <a:rPr lang="fr-FR" sz="2000" b="1" dirty="0" smtClean="0">
                <a:solidFill>
                  <a:schemeClr val="bg1"/>
                </a:solidFill>
              </a:rPr>
              <a:t>et budgets</a:t>
            </a:r>
          </a:p>
          <a:p>
            <a:pPr algn="ctr">
              <a:defRPr/>
            </a:pPr>
            <a:r>
              <a:rPr lang="fr-FR" sz="2000" b="1" dirty="0" smtClean="0">
                <a:solidFill>
                  <a:schemeClr val="bg1"/>
                </a:solidFill>
              </a:rPr>
              <a:t>de formation ?</a:t>
            </a:r>
          </a:p>
          <a:p>
            <a:pPr algn="ctr">
              <a:defRPr/>
            </a:pPr>
            <a:endParaRPr lang="fr-FR" sz="2000" b="1" dirty="0" smtClean="0">
              <a:solidFill>
                <a:schemeClr val="bg1"/>
              </a:solidFill>
            </a:endParaRPr>
          </a:p>
          <a:p>
            <a:pPr algn="ctr">
              <a:defRPr/>
            </a:pPr>
            <a:r>
              <a:rPr lang="fr-FR" sz="2000" b="1" dirty="0" smtClean="0">
                <a:solidFill>
                  <a:schemeClr val="bg1"/>
                </a:solidFill>
              </a:rPr>
              <a:t>Juridiquement </a:t>
            </a:r>
          </a:p>
          <a:p>
            <a:pPr algn="ctr">
              <a:defRPr/>
            </a:pPr>
            <a:r>
              <a:rPr lang="fr-FR" sz="2000" b="1" dirty="0" smtClean="0">
                <a:solidFill>
                  <a:schemeClr val="bg1"/>
                </a:solidFill>
              </a:rPr>
              <a:t>exclu à ce stade</a:t>
            </a:r>
            <a:endParaRPr lang="fr-FR" sz="2000" b="1" dirty="0">
              <a:solidFill>
                <a:schemeClr val="bg1"/>
              </a:solidFill>
            </a:endParaRPr>
          </a:p>
        </p:txBody>
      </p:sp>
      <p:cxnSp>
        <p:nvCxnSpPr>
          <p:cNvPr id="11" name="Connecteur droit 10"/>
          <p:cNvCxnSpPr>
            <a:cxnSpLocks noChangeShapeType="1"/>
          </p:cNvCxnSpPr>
          <p:nvPr/>
        </p:nvCxnSpPr>
        <p:spPr bwMode="auto">
          <a:xfrm>
            <a:off x="1198015" y="4466662"/>
            <a:ext cx="0" cy="359298"/>
          </a:xfrm>
          <a:prstGeom prst="line">
            <a:avLst/>
          </a:prstGeom>
          <a:noFill/>
          <a:ln w="41275" algn="ctr">
            <a:solidFill>
              <a:schemeClr val="tx1"/>
            </a:solidFill>
            <a:prstDash val="sysDot"/>
            <a:round/>
            <a:headEnd type="none" w="sm" len="sm"/>
            <a:tailEnd type="none" w="sm" len="sm"/>
          </a:ln>
        </p:spPr>
      </p:cxnSp>
      <p:cxnSp>
        <p:nvCxnSpPr>
          <p:cNvPr id="12" name="Connecteur droit 15"/>
          <p:cNvCxnSpPr>
            <a:cxnSpLocks noChangeShapeType="1"/>
          </p:cNvCxnSpPr>
          <p:nvPr/>
        </p:nvCxnSpPr>
        <p:spPr bwMode="auto">
          <a:xfrm>
            <a:off x="3116735" y="4466662"/>
            <a:ext cx="0" cy="359298"/>
          </a:xfrm>
          <a:prstGeom prst="line">
            <a:avLst/>
          </a:prstGeom>
          <a:noFill/>
          <a:ln w="41275" algn="ctr">
            <a:solidFill>
              <a:schemeClr val="tx1"/>
            </a:solidFill>
            <a:prstDash val="sysDot"/>
            <a:round/>
            <a:headEnd type="none" w="sm" len="sm"/>
            <a:tailEnd type="none" w="sm" len="sm"/>
          </a:ln>
        </p:spPr>
      </p:cxnSp>
      <p:cxnSp>
        <p:nvCxnSpPr>
          <p:cNvPr id="14" name="Connecteur droit 17"/>
          <p:cNvCxnSpPr>
            <a:cxnSpLocks noChangeShapeType="1"/>
          </p:cNvCxnSpPr>
          <p:nvPr/>
        </p:nvCxnSpPr>
        <p:spPr bwMode="auto">
          <a:xfrm>
            <a:off x="5605640" y="4422212"/>
            <a:ext cx="0" cy="359298"/>
          </a:xfrm>
          <a:prstGeom prst="line">
            <a:avLst/>
          </a:prstGeom>
          <a:noFill/>
          <a:ln w="41275" algn="ctr">
            <a:solidFill>
              <a:schemeClr val="tx1"/>
            </a:solidFill>
            <a:prstDash val="sysDot"/>
            <a:round/>
            <a:headEnd type="none" w="sm" len="sm"/>
            <a:tailEnd type="none" w="sm" len="sm"/>
          </a:ln>
        </p:spPr>
      </p:cxnSp>
      <p:cxnSp>
        <p:nvCxnSpPr>
          <p:cNvPr id="16" name="Connecteur droit avec flèche 20"/>
          <p:cNvCxnSpPr>
            <a:cxnSpLocks noChangeShapeType="1"/>
          </p:cNvCxnSpPr>
          <p:nvPr/>
        </p:nvCxnSpPr>
        <p:spPr bwMode="auto">
          <a:xfrm>
            <a:off x="2612704" y="6164878"/>
            <a:ext cx="1008062" cy="1588"/>
          </a:xfrm>
          <a:prstGeom prst="straightConnector1">
            <a:avLst/>
          </a:prstGeom>
          <a:noFill/>
          <a:ln w="38100" algn="ctr">
            <a:solidFill>
              <a:schemeClr val="tx1"/>
            </a:solidFill>
            <a:round/>
            <a:headEnd type="arrow" w="med" len="med"/>
            <a:tailEnd type="arrow" w="med" len="med"/>
          </a:ln>
        </p:spPr>
      </p:cxnSp>
      <p:sp>
        <p:nvSpPr>
          <p:cNvPr id="17" name="Rectangle à coins arrondis 16"/>
          <p:cNvSpPr/>
          <p:nvPr/>
        </p:nvSpPr>
        <p:spPr bwMode="auto">
          <a:xfrm>
            <a:off x="135114" y="1367999"/>
            <a:ext cx="2051051" cy="3053148"/>
          </a:xfrm>
          <a:prstGeom prst="roundRect">
            <a:avLst/>
          </a:prstGeom>
          <a:solidFill>
            <a:schemeClr val="bg1">
              <a:lumMod val="85000"/>
            </a:schemeClr>
          </a:solidFill>
          <a:ln w="12700" cap="flat" cmpd="sng" algn="ctr">
            <a:noFill/>
            <a:prstDash val="solid"/>
            <a:round/>
            <a:headEnd type="none" w="sm" len="sm"/>
            <a:tailEnd type="none" w="sm" len="sm"/>
          </a:ln>
          <a:effectLst/>
        </p:spPr>
        <p:txBody>
          <a:bodyPr wrap="none"/>
          <a:lstStyle/>
          <a:p>
            <a:pPr algn="ctr">
              <a:defRPr/>
            </a:pPr>
            <a:r>
              <a:rPr lang="fr-FR" sz="2000" b="1" dirty="0" smtClean="0">
                <a:solidFill>
                  <a:srgbClr val="222A35"/>
                </a:solidFill>
              </a:rPr>
              <a:t>Transparence </a:t>
            </a:r>
          </a:p>
          <a:p>
            <a:pPr algn="ctr">
              <a:defRPr/>
            </a:pPr>
            <a:r>
              <a:rPr lang="fr-FR" sz="2000" b="1" dirty="0" smtClean="0">
                <a:solidFill>
                  <a:srgbClr val="222A35"/>
                </a:solidFill>
              </a:rPr>
              <a:t>et </a:t>
            </a:r>
          </a:p>
          <a:p>
            <a:pPr algn="ctr">
              <a:defRPr/>
            </a:pPr>
            <a:r>
              <a:rPr lang="fr-FR" sz="2000" b="1" dirty="0" smtClean="0">
                <a:solidFill>
                  <a:srgbClr val="222A35"/>
                </a:solidFill>
              </a:rPr>
              <a:t>communication </a:t>
            </a:r>
          </a:p>
          <a:p>
            <a:pPr algn="ctr">
              <a:defRPr/>
            </a:pPr>
            <a:r>
              <a:rPr lang="fr-FR" sz="2000" b="1" dirty="0">
                <a:solidFill>
                  <a:srgbClr val="222A35"/>
                </a:solidFill>
              </a:rPr>
              <a:t>d</a:t>
            </a:r>
            <a:r>
              <a:rPr lang="fr-FR" sz="2000" b="1" dirty="0" smtClean="0">
                <a:solidFill>
                  <a:srgbClr val="222A35"/>
                </a:solidFill>
              </a:rPr>
              <a:t>es</a:t>
            </a:r>
          </a:p>
          <a:p>
            <a:pPr algn="ctr">
              <a:defRPr/>
            </a:pPr>
            <a:r>
              <a:rPr lang="fr-FR" sz="2000" b="1" dirty="0" smtClean="0">
                <a:solidFill>
                  <a:srgbClr val="222A35"/>
                </a:solidFill>
              </a:rPr>
              <a:t> organisations </a:t>
            </a:r>
          </a:p>
          <a:p>
            <a:pPr algn="ctr">
              <a:defRPr/>
            </a:pPr>
            <a:r>
              <a:rPr lang="fr-FR" sz="2000" b="1" dirty="0" smtClean="0">
                <a:solidFill>
                  <a:srgbClr val="222A35"/>
                </a:solidFill>
              </a:rPr>
              <a:t>de formation </a:t>
            </a:r>
          </a:p>
          <a:p>
            <a:pPr algn="ctr">
              <a:defRPr/>
            </a:pPr>
            <a:r>
              <a:rPr lang="fr-FR" sz="2000" b="1" dirty="0" smtClean="0">
                <a:solidFill>
                  <a:srgbClr val="222A35"/>
                </a:solidFill>
              </a:rPr>
              <a:t>entre elles</a:t>
            </a:r>
            <a:endParaRPr lang="fr-FR" sz="2000" b="1" dirty="0">
              <a:solidFill>
                <a:srgbClr val="222A35"/>
              </a:solidFill>
            </a:endParaRPr>
          </a:p>
        </p:txBody>
      </p:sp>
      <p:cxnSp>
        <p:nvCxnSpPr>
          <p:cNvPr id="18" name="Connecteur droit 19"/>
          <p:cNvCxnSpPr>
            <a:cxnSpLocks noChangeShapeType="1"/>
          </p:cNvCxnSpPr>
          <p:nvPr/>
        </p:nvCxnSpPr>
        <p:spPr bwMode="auto">
          <a:xfrm>
            <a:off x="7945616" y="4466662"/>
            <a:ext cx="0" cy="359298"/>
          </a:xfrm>
          <a:prstGeom prst="line">
            <a:avLst/>
          </a:prstGeom>
          <a:noFill/>
          <a:ln w="41275" algn="ctr">
            <a:solidFill>
              <a:schemeClr val="tx1"/>
            </a:solidFill>
            <a:prstDash val="sysDot"/>
            <a:round/>
            <a:headEnd type="none" w="sm" len="sm"/>
            <a:tailEnd type="none" w="sm" len="sm"/>
          </a:ln>
        </p:spPr>
      </p:cxnSp>
      <p:sp>
        <p:nvSpPr>
          <p:cNvPr id="2" name="Titre 1"/>
          <p:cNvSpPr>
            <a:spLocks noGrp="1"/>
          </p:cNvSpPr>
          <p:nvPr>
            <p:ph type="title"/>
          </p:nvPr>
        </p:nvSpPr>
        <p:spPr>
          <a:xfrm>
            <a:off x="192507" y="207317"/>
            <a:ext cx="7854951" cy="757238"/>
          </a:xfrm>
          <a:noFill/>
        </p:spPr>
        <p:txBody>
          <a:bodyPr>
            <a:normAutofit/>
          </a:bodyPr>
          <a:lstStyle/>
          <a:p>
            <a:r>
              <a:rPr lang="fr-FR" sz="2000" dirty="0" smtClean="0"/>
              <a:t>A </a:t>
            </a:r>
            <a:r>
              <a:rPr lang="fr-FR" sz="2000" dirty="0"/>
              <a:t>propos des plans de formation/DPC</a:t>
            </a:r>
          </a:p>
        </p:txBody>
      </p:sp>
      <p:cxnSp>
        <p:nvCxnSpPr>
          <p:cNvPr id="27" name="Connecteur droit 26"/>
          <p:cNvCxnSpPr/>
          <p:nvPr/>
        </p:nvCxnSpPr>
        <p:spPr>
          <a:xfrm>
            <a:off x="6712085" y="1150612"/>
            <a:ext cx="2289243" cy="3630898"/>
          </a:xfrm>
          <a:prstGeom prst="line">
            <a:avLst/>
          </a:prstGeom>
          <a:ln w="666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6712085" y="1105216"/>
            <a:ext cx="2179942" cy="3592749"/>
          </a:xfrm>
          <a:prstGeom prst="line">
            <a:avLst/>
          </a:prstGeom>
          <a:ln w="666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Flèche droite 30"/>
          <p:cNvSpPr/>
          <p:nvPr/>
        </p:nvSpPr>
        <p:spPr>
          <a:xfrm>
            <a:off x="224837" y="4979338"/>
            <a:ext cx="8776491" cy="614655"/>
          </a:xfrm>
          <a:prstGeom prst="rightArrow">
            <a:avLst/>
          </a:prstGeom>
          <a:gradFill flip="none" rotWithShape="1">
            <a:gsLst>
              <a:gs pos="30000">
                <a:schemeClr val="accent2">
                  <a:lumMod val="40000"/>
                  <a:lumOff val="60000"/>
                </a:schemeClr>
              </a:gs>
              <a:gs pos="0">
                <a:schemeClr val="accent4">
                  <a:lumMod val="40000"/>
                  <a:lumOff val="60000"/>
                </a:schemeClr>
              </a:gs>
              <a:gs pos="74000">
                <a:schemeClr val="accent2">
                  <a:lumMod val="60000"/>
                  <a:lumOff val="40000"/>
                </a:schemeClr>
              </a:gs>
              <a:gs pos="100000">
                <a:schemeClr val="accent2">
                  <a:lumMod val="75000"/>
                </a:schemeClr>
              </a:gs>
            </a:gsLst>
            <a:lin ang="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riangle isocèle 18"/>
          <p:cNvSpPr>
            <a:spLocks noChangeArrowheads="1"/>
          </p:cNvSpPr>
          <p:nvPr/>
        </p:nvSpPr>
        <p:spPr bwMode="auto">
          <a:xfrm>
            <a:off x="2900835" y="4825960"/>
            <a:ext cx="431800" cy="1194456"/>
          </a:xfrm>
          <a:prstGeom prst="triangle">
            <a:avLst>
              <a:gd name="adj" fmla="val 50000"/>
            </a:avLst>
          </a:prstGeom>
          <a:solidFill>
            <a:schemeClr val="bg1">
              <a:lumMod val="50000"/>
            </a:schemeClr>
          </a:solidFill>
          <a:ln w="12700" algn="ctr">
            <a:noFill/>
            <a:round/>
            <a:headEnd type="none" w="sm" len="sm"/>
            <a:tailEnd type="none" w="sm" len="sm"/>
          </a:ln>
        </p:spPr>
        <p:txBody>
          <a:bodyPr wrap="none"/>
          <a:lstStyle/>
          <a:p>
            <a:pPr algn="r"/>
            <a:endParaRPr lang="fr-FR"/>
          </a:p>
        </p:txBody>
      </p:sp>
      <p:sp>
        <p:nvSpPr>
          <p:cNvPr id="32" name="Rectangle à coins arrondis 31"/>
          <p:cNvSpPr/>
          <p:nvPr/>
        </p:nvSpPr>
        <p:spPr bwMode="auto">
          <a:xfrm>
            <a:off x="300115" y="5544626"/>
            <a:ext cx="1945103" cy="525157"/>
          </a:xfrm>
          <a:prstGeom prst="roundRect">
            <a:avLst/>
          </a:prstGeom>
          <a:noFill/>
          <a:ln w="12700" cap="flat" cmpd="sng" algn="ctr">
            <a:noFill/>
            <a:prstDash val="solid"/>
            <a:round/>
            <a:headEnd type="none" w="sm" len="sm"/>
            <a:tailEnd type="none" w="sm" len="sm"/>
          </a:ln>
          <a:effectLst/>
        </p:spPr>
        <p:txBody>
          <a:bodyPr wrap="none"/>
          <a:lstStyle/>
          <a:p>
            <a:pPr algn="ctr">
              <a:defRPr/>
            </a:pPr>
            <a:r>
              <a:rPr lang="fr-FR" sz="2200" b="1" dirty="0" smtClean="0">
                <a:solidFill>
                  <a:srgbClr val="222A35"/>
                </a:solidFill>
              </a:rPr>
              <a:t>Fédératif</a:t>
            </a:r>
            <a:endParaRPr lang="fr-FR" sz="2200" b="1" dirty="0">
              <a:solidFill>
                <a:srgbClr val="222A35"/>
              </a:solidFill>
            </a:endParaRPr>
          </a:p>
        </p:txBody>
      </p:sp>
      <p:sp>
        <p:nvSpPr>
          <p:cNvPr id="33" name="Rectangle à coins arrondis 32"/>
          <p:cNvSpPr/>
          <p:nvPr/>
        </p:nvSpPr>
        <p:spPr bwMode="auto">
          <a:xfrm>
            <a:off x="7198897" y="5593993"/>
            <a:ext cx="1945103" cy="525157"/>
          </a:xfrm>
          <a:prstGeom prst="roundRect">
            <a:avLst/>
          </a:prstGeom>
          <a:noFill/>
          <a:ln w="12700" cap="flat" cmpd="sng" algn="ctr">
            <a:noFill/>
            <a:prstDash val="solid"/>
            <a:round/>
            <a:headEnd type="none" w="sm" len="sm"/>
            <a:tailEnd type="none" w="sm" len="sm"/>
          </a:ln>
          <a:effectLst/>
        </p:spPr>
        <p:txBody>
          <a:bodyPr wrap="none"/>
          <a:lstStyle/>
          <a:p>
            <a:pPr algn="ctr">
              <a:defRPr/>
            </a:pPr>
            <a:r>
              <a:rPr lang="fr-FR" sz="2200" b="1" dirty="0" smtClean="0">
                <a:solidFill>
                  <a:srgbClr val="222A35"/>
                </a:solidFill>
              </a:rPr>
              <a:t>Intégratif</a:t>
            </a:r>
            <a:endParaRPr lang="fr-FR" sz="2200" b="1" dirty="0">
              <a:solidFill>
                <a:srgbClr val="222A35"/>
              </a:solidFill>
            </a:endParaRPr>
          </a:p>
        </p:txBody>
      </p:sp>
      <p:sp>
        <p:nvSpPr>
          <p:cNvPr id="19" name="Espace réservé du numéro de diapositive 4"/>
          <p:cNvSpPr txBox="1">
            <a:spLocks/>
          </p:cNvSpPr>
          <p:nvPr/>
        </p:nvSpPr>
        <p:spPr>
          <a:xfrm>
            <a:off x="6680378" y="6544048"/>
            <a:ext cx="2057400" cy="365125"/>
          </a:xfrm>
          <a:prstGeom prst="rect">
            <a:avLst/>
          </a:prstGeom>
        </p:spPr>
        <p:txBody>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r>
              <a:rPr lang="fr-FR" sz="1000" dirty="0" smtClean="0"/>
              <a:t>42</a:t>
            </a:r>
            <a:endParaRPr lang="fr-FR" sz="1000" dirty="0"/>
          </a:p>
        </p:txBody>
      </p:sp>
      <p:sp>
        <p:nvSpPr>
          <p:cNvPr id="20" name="ZoneTexte 19"/>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736839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3912061" y="1148426"/>
            <a:ext cx="2455666" cy="145881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2. Une évolution des plans de formation ?</a:t>
            </a:r>
            <a:endParaRPr lang="fr-FR" sz="2000" b="1" dirty="0">
              <a:solidFill>
                <a:schemeClr val="tx1"/>
              </a:solidFill>
            </a:endParaRPr>
          </a:p>
        </p:txBody>
      </p:sp>
      <p:sp>
        <p:nvSpPr>
          <p:cNvPr id="7" name="Rectangle à coins arrondis 6"/>
          <p:cNvSpPr/>
          <p:nvPr/>
        </p:nvSpPr>
        <p:spPr>
          <a:xfrm>
            <a:off x="1758702" y="5060138"/>
            <a:ext cx="2176805" cy="158984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4. Une évolution des pratiques/</a:t>
            </a:r>
          </a:p>
          <a:p>
            <a:pPr algn="ctr"/>
            <a:r>
              <a:rPr lang="fr-FR" sz="2000" b="1" dirty="0" smtClean="0">
                <a:solidFill>
                  <a:schemeClr val="tx1"/>
                </a:solidFill>
              </a:rPr>
              <a:t>organisations de DPC ?</a:t>
            </a:r>
            <a:endParaRPr lang="fr-FR" sz="2000" b="1" dirty="0">
              <a:solidFill>
                <a:schemeClr val="tx1"/>
              </a:solidFill>
            </a:endParaRPr>
          </a:p>
        </p:txBody>
      </p:sp>
      <p:cxnSp>
        <p:nvCxnSpPr>
          <p:cNvPr id="8" name="Connecteur droit avec flèche 7"/>
          <p:cNvCxnSpPr/>
          <p:nvPr/>
        </p:nvCxnSpPr>
        <p:spPr>
          <a:xfrm flipV="1">
            <a:off x="3975370" y="2587415"/>
            <a:ext cx="1177687" cy="1241661"/>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Rectangle à coins arrondis 8"/>
          <p:cNvSpPr/>
          <p:nvPr/>
        </p:nvSpPr>
        <p:spPr>
          <a:xfrm>
            <a:off x="1753917" y="1161839"/>
            <a:ext cx="2091251" cy="144208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1. De nouveaux acteurs ?</a:t>
            </a:r>
            <a:endParaRPr lang="fr-FR" sz="2000" b="1" dirty="0">
              <a:solidFill>
                <a:schemeClr val="tx1"/>
              </a:solidFill>
            </a:endParaRPr>
          </a:p>
        </p:txBody>
      </p:sp>
      <p:sp>
        <p:nvSpPr>
          <p:cNvPr id="10" name="Rectangle à coins arrondis 9"/>
          <p:cNvSpPr/>
          <p:nvPr/>
        </p:nvSpPr>
        <p:spPr>
          <a:xfrm>
            <a:off x="4031514" y="5049215"/>
            <a:ext cx="2392628" cy="160889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3. Une évolution du pilotage des écoles et instituts ?</a:t>
            </a:r>
            <a:endParaRPr lang="fr-FR" sz="2000" b="1" dirty="0">
              <a:solidFill>
                <a:schemeClr val="tx1"/>
              </a:solidFill>
            </a:endParaRPr>
          </a:p>
        </p:txBody>
      </p:sp>
      <p:cxnSp>
        <p:nvCxnSpPr>
          <p:cNvPr id="14" name="Connecteur droit avec flèche 13"/>
          <p:cNvCxnSpPr/>
          <p:nvPr/>
        </p:nvCxnSpPr>
        <p:spPr>
          <a:xfrm flipH="1" flipV="1">
            <a:off x="2852117" y="2603921"/>
            <a:ext cx="1214670" cy="1225155"/>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2874953" y="3733257"/>
            <a:ext cx="1227907" cy="1325323"/>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4031514" y="3747162"/>
            <a:ext cx="1143012" cy="1278607"/>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496680" y="1114947"/>
            <a:ext cx="2776273" cy="2308324"/>
          </a:xfrm>
          <a:prstGeom prst="rect">
            <a:avLst/>
          </a:prstGeom>
        </p:spPr>
        <p:txBody>
          <a:bodyPr wrap="square">
            <a:spAutoFit/>
          </a:bodyPr>
          <a:lstStyle/>
          <a:p>
            <a:pPr marL="182563" indent="-182563">
              <a:buFont typeface="Arial" panose="020B0604020202020204" pitchFamily="34" charset="0"/>
              <a:buChar char="•"/>
            </a:pPr>
            <a:r>
              <a:rPr lang="fr-FR" sz="1600" dirty="0">
                <a:solidFill>
                  <a:srgbClr val="222A35"/>
                </a:solidFill>
                <a:sym typeface="Wingdings" panose="05000000000000000000" pitchFamily="2" charset="2"/>
              </a:rPr>
              <a:t>Quel degré de mutualisation existant des plans de formation avec les partenaires ? De mise en </a:t>
            </a:r>
            <a:r>
              <a:rPr lang="fr-FR" sz="1600" dirty="0" smtClean="0">
                <a:solidFill>
                  <a:srgbClr val="222A35"/>
                </a:solidFill>
                <a:sym typeface="Wingdings" panose="05000000000000000000" pitchFamily="2" charset="2"/>
              </a:rPr>
              <a:t>œuvre ? </a:t>
            </a:r>
            <a:endParaRPr lang="fr-FR" sz="1600" dirty="0">
              <a:solidFill>
                <a:srgbClr val="222A35"/>
              </a:solidFill>
              <a:sym typeface="Wingdings" panose="05000000000000000000" pitchFamily="2" charset="2"/>
            </a:endParaRPr>
          </a:p>
          <a:p>
            <a:pPr marL="182563" indent="-182563">
              <a:buFont typeface="Arial" panose="020B0604020202020204" pitchFamily="34" charset="0"/>
              <a:buChar char="•"/>
            </a:pPr>
            <a:r>
              <a:rPr lang="fr-FR" sz="1600" dirty="0">
                <a:solidFill>
                  <a:srgbClr val="222A35"/>
                </a:solidFill>
                <a:sym typeface="Wingdings" panose="05000000000000000000" pitchFamily="2" charset="2"/>
              </a:rPr>
              <a:t>Quel objectif de mutualisation des plans ?</a:t>
            </a:r>
          </a:p>
          <a:p>
            <a:pPr marL="182563" indent="-182563">
              <a:buFont typeface="Arial" panose="020B0604020202020204" pitchFamily="34" charset="0"/>
              <a:buChar char="•"/>
            </a:pPr>
            <a:r>
              <a:rPr lang="fr-FR" sz="1600" dirty="0">
                <a:solidFill>
                  <a:srgbClr val="222A35"/>
                </a:solidFill>
                <a:sym typeface="Wingdings" panose="05000000000000000000" pitchFamily="2" charset="2"/>
              </a:rPr>
              <a:t>Quels impacts des filières sur plans de formation ?</a:t>
            </a:r>
            <a:endParaRPr lang="fr-FR" sz="1600" dirty="0">
              <a:solidFill>
                <a:srgbClr val="222A35"/>
              </a:solidFill>
            </a:endParaRPr>
          </a:p>
        </p:txBody>
      </p:sp>
      <p:sp>
        <p:nvSpPr>
          <p:cNvPr id="5" name="Rectangle 4"/>
          <p:cNvSpPr/>
          <p:nvPr/>
        </p:nvSpPr>
        <p:spPr>
          <a:xfrm>
            <a:off x="6524255" y="4057233"/>
            <a:ext cx="2514238" cy="2800767"/>
          </a:xfrm>
          <a:prstGeom prst="rect">
            <a:avLst/>
          </a:prstGeom>
        </p:spPr>
        <p:txBody>
          <a:bodyPr wrap="square">
            <a:spAutoFit/>
          </a:bodyPr>
          <a:lstStyle/>
          <a:p>
            <a:pPr marL="182563" indent="-182563">
              <a:buFont typeface="Arial" panose="020B0604020202020204" pitchFamily="34" charset="0"/>
              <a:buChar char="•"/>
            </a:pPr>
            <a:r>
              <a:rPr lang="fr-FR" sz="1600" dirty="0">
                <a:solidFill>
                  <a:srgbClr val="222A35"/>
                </a:solidFill>
              </a:rPr>
              <a:t>Quelle gouvernance des instituts et écoles ?</a:t>
            </a:r>
          </a:p>
          <a:p>
            <a:pPr marL="182563" indent="-182563">
              <a:buFont typeface="Arial" panose="020B0604020202020204" pitchFamily="34" charset="0"/>
              <a:buChar char="•"/>
            </a:pPr>
            <a:r>
              <a:rPr lang="fr-FR" sz="1600" dirty="0">
                <a:solidFill>
                  <a:srgbClr val="222A35"/>
                </a:solidFill>
              </a:rPr>
              <a:t>Quelle mutualisation des projets pédagogiques ?</a:t>
            </a:r>
          </a:p>
          <a:p>
            <a:pPr marL="182563" indent="-182563">
              <a:buFont typeface="Arial" panose="020B0604020202020204" pitchFamily="34" charset="0"/>
              <a:buChar char="•"/>
            </a:pPr>
            <a:r>
              <a:rPr lang="fr-FR" sz="1600" dirty="0">
                <a:solidFill>
                  <a:srgbClr val="222A35"/>
                </a:solidFill>
              </a:rPr>
              <a:t>Quelle mise en commun de ressources pédagogiques et de locaux ?</a:t>
            </a:r>
          </a:p>
          <a:p>
            <a:pPr marL="182563" indent="-182563">
              <a:buFont typeface="Arial" panose="020B0604020202020204" pitchFamily="34" charset="0"/>
              <a:buChar char="•"/>
            </a:pPr>
            <a:r>
              <a:rPr lang="fr-FR" sz="1600" dirty="0">
                <a:solidFill>
                  <a:srgbClr val="222A35"/>
                </a:solidFill>
              </a:rPr>
              <a:t>Quelle politique de stages ?</a:t>
            </a:r>
          </a:p>
        </p:txBody>
      </p:sp>
      <p:sp>
        <p:nvSpPr>
          <p:cNvPr id="17" name="Rectangle 16"/>
          <p:cNvSpPr/>
          <p:nvPr/>
        </p:nvSpPr>
        <p:spPr>
          <a:xfrm>
            <a:off x="-34511" y="1108817"/>
            <a:ext cx="1933649" cy="2308324"/>
          </a:xfrm>
          <a:prstGeom prst="rect">
            <a:avLst/>
          </a:prstGeom>
        </p:spPr>
        <p:txBody>
          <a:bodyPr wrap="square">
            <a:spAutoFit/>
          </a:bodyPr>
          <a:lstStyle/>
          <a:p>
            <a:pPr marL="182563" indent="-182563">
              <a:buFont typeface="Arial" panose="020B0604020202020204" pitchFamily="34" charset="0"/>
              <a:buChar char="•"/>
            </a:pPr>
            <a:r>
              <a:rPr lang="fr-FR" sz="1600" dirty="0">
                <a:solidFill>
                  <a:srgbClr val="222A35"/>
                </a:solidFill>
                <a:sym typeface="Wingdings" panose="05000000000000000000" pitchFamily="2" charset="2"/>
              </a:rPr>
              <a:t>Quel </a:t>
            </a:r>
            <a:r>
              <a:rPr lang="fr-FR" sz="1600" dirty="0" smtClean="0">
                <a:solidFill>
                  <a:srgbClr val="222A35"/>
                </a:solidFill>
                <a:sym typeface="Wingdings" panose="05000000000000000000" pitchFamily="2" charset="2"/>
              </a:rPr>
              <a:t>rôle de la conférence territoriale de dialogue social ? </a:t>
            </a:r>
          </a:p>
          <a:p>
            <a:pPr marL="182563" indent="-182563">
              <a:buFont typeface="Arial" panose="020B0604020202020204" pitchFamily="34" charset="0"/>
              <a:buChar char="•"/>
            </a:pPr>
            <a:r>
              <a:rPr lang="fr-FR" sz="1600" dirty="0" smtClean="0">
                <a:solidFill>
                  <a:srgbClr val="222A35"/>
                </a:solidFill>
                <a:sym typeface="Wingdings" panose="05000000000000000000" pitchFamily="2" charset="2"/>
              </a:rPr>
              <a:t>Quid du conseil régional ?</a:t>
            </a:r>
          </a:p>
          <a:p>
            <a:pPr marL="182563" indent="-182563">
              <a:buFont typeface="Arial" panose="020B0604020202020204" pitchFamily="34" charset="0"/>
              <a:buChar char="•"/>
            </a:pPr>
            <a:r>
              <a:rPr lang="fr-FR" sz="1600" dirty="0" smtClean="0">
                <a:solidFill>
                  <a:srgbClr val="222A35"/>
                </a:solidFill>
                <a:sym typeface="Wingdings" panose="05000000000000000000" pitchFamily="2" charset="2"/>
              </a:rPr>
              <a:t>Quel impact sur les acteurs «statutaires» ?</a:t>
            </a:r>
          </a:p>
        </p:txBody>
      </p:sp>
      <p:sp>
        <p:nvSpPr>
          <p:cNvPr id="19" name="Rectangle 18"/>
          <p:cNvSpPr/>
          <p:nvPr/>
        </p:nvSpPr>
        <p:spPr>
          <a:xfrm>
            <a:off x="3662" y="4989800"/>
            <a:ext cx="1633025" cy="1569660"/>
          </a:xfrm>
          <a:prstGeom prst="rect">
            <a:avLst/>
          </a:prstGeom>
        </p:spPr>
        <p:txBody>
          <a:bodyPr wrap="square">
            <a:spAutoFit/>
          </a:bodyPr>
          <a:lstStyle/>
          <a:p>
            <a:pPr marL="182563" indent="-182563">
              <a:buFont typeface="Arial" panose="020B0604020202020204" pitchFamily="34" charset="0"/>
              <a:buChar char="•"/>
            </a:pPr>
            <a:r>
              <a:rPr lang="fr-FR" altLang="fr-FR" sz="1600" dirty="0">
                <a:solidFill>
                  <a:srgbClr val="222A35"/>
                </a:solidFill>
                <a:sym typeface="Wingdings"/>
              </a:rPr>
              <a:t>Quelle évolution des organisations de DPC  par rapport à la saison 1 ?</a:t>
            </a:r>
            <a:endParaRPr lang="fr-FR" sz="1600" dirty="0">
              <a:solidFill>
                <a:srgbClr val="222A35"/>
              </a:solidFill>
            </a:endParaRPr>
          </a:p>
        </p:txBody>
      </p:sp>
      <p:sp>
        <p:nvSpPr>
          <p:cNvPr id="18" name="Titre 1"/>
          <p:cNvSpPr txBox="1">
            <a:spLocks/>
          </p:cNvSpPr>
          <p:nvPr/>
        </p:nvSpPr>
        <p:spPr bwMode="auto">
          <a:xfrm>
            <a:off x="304609" y="190019"/>
            <a:ext cx="696388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100000"/>
              </a:lnSpc>
              <a:spcBef>
                <a:spcPct val="0"/>
              </a:spcBef>
              <a:spcAft>
                <a:spcPct val="0"/>
              </a:spcAft>
              <a:defRPr sz="2800" b="1" kern="1200">
                <a:solidFill>
                  <a:srgbClr val="222A35"/>
                </a:solidFill>
                <a:latin typeface="+mn-lt"/>
                <a:ea typeface="+mj-ea"/>
                <a:cs typeface="+mj-cs"/>
              </a:defRPr>
            </a:lvl1pPr>
            <a:lvl2pPr algn="l" rtl="0" eaLnBrk="0" fontAlgn="base" hangingPunct="0">
              <a:lnSpc>
                <a:spcPct val="90000"/>
              </a:lnSpc>
              <a:spcBef>
                <a:spcPct val="0"/>
              </a:spcBef>
              <a:spcAft>
                <a:spcPct val="0"/>
              </a:spcAft>
              <a:defRPr sz="2800" b="1">
                <a:solidFill>
                  <a:srgbClr val="222A35"/>
                </a:solidFill>
                <a:latin typeface="Calibri" panose="020F0502020204030204" pitchFamily="34" charset="0"/>
              </a:defRPr>
            </a:lvl2pPr>
            <a:lvl3pPr algn="l" rtl="0" eaLnBrk="0" fontAlgn="base" hangingPunct="0">
              <a:lnSpc>
                <a:spcPct val="90000"/>
              </a:lnSpc>
              <a:spcBef>
                <a:spcPct val="0"/>
              </a:spcBef>
              <a:spcAft>
                <a:spcPct val="0"/>
              </a:spcAft>
              <a:defRPr sz="2800" b="1">
                <a:solidFill>
                  <a:srgbClr val="222A35"/>
                </a:solidFill>
                <a:latin typeface="Calibri" panose="020F0502020204030204" pitchFamily="34" charset="0"/>
              </a:defRPr>
            </a:lvl3pPr>
            <a:lvl4pPr algn="l" rtl="0" eaLnBrk="0" fontAlgn="base" hangingPunct="0">
              <a:lnSpc>
                <a:spcPct val="90000"/>
              </a:lnSpc>
              <a:spcBef>
                <a:spcPct val="0"/>
              </a:spcBef>
              <a:spcAft>
                <a:spcPct val="0"/>
              </a:spcAft>
              <a:defRPr sz="2800" b="1">
                <a:solidFill>
                  <a:srgbClr val="222A35"/>
                </a:solidFill>
                <a:latin typeface="Calibri" panose="020F0502020204030204" pitchFamily="34" charset="0"/>
              </a:defRPr>
            </a:lvl4pPr>
            <a:lvl5pPr algn="l" rtl="0" eaLnBrk="0" fontAlgn="base" hangingPunct="0">
              <a:lnSpc>
                <a:spcPct val="90000"/>
              </a:lnSpc>
              <a:spcBef>
                <a:spcPct val="0"/>
              </a:spcBef>
              <a:spcAft>
                <a:spcPct val="0"/>
              </a:spcAft>
              <a:defRPr sz="2800" b="1">
                <a:solidFill>
                  <a:srgbClr val="222A35"/>
                </a:solidFill>
                <a:latin typeface="Calibri" panose="020F0502020204030204" pitchFamily="34" charset="0"/>
              </a:defRPr>
            </a:lvl5pPr>
            <a:lvl6pPr marL="457200" algn="l" rtl="0" fontAlgn="base">
              <a:lnSpc>
                <a:spcPct val="90000"/>
              </a:lnSpc>
              <a:spcBef>
                <a:spcPct val="0"/>
              </a:spcBef>
              <a:spcAft>
                <a:spcPct val="0"/>
              </a:spcAft>
              <a:defRPr sz="2400" b="1">
                <a:solidFill>
                  <a:srgbClr val="222A35"/>
                </a:solidFill>
                <a:latin typeface="Calibri" panose="020F0502020204030204" pitchFamily="34" charset="0"/>
              </a:defRPr>
            </a:lvl6pPr>
            <a:lvl7pPr marL="914400" algn="l" rtl="0" fontAlgn="base">
              <a:lnSpc>
                <a:spcPct val="90000"/>
              </a:lnSpc>
              <a:spcBef>
                <a:spcPct val="0"/>
              </a:spcBef>
              <a:spcAft>
                <a:spcPct val="0"/>
              </a:spcAft>
              <a:defRPr sz="2400" b="1">
                <a:solidFill>
                  <a:srgbClr val="222A35"/>
                </a:solidFill>
                <a:latin typeface="Calibri" panose="020F0502020204030204" pitchFamily="34" charset="0"/>
              </a:defRPr>
            </a:lvl7pPr>
            <a:lvl8pPr marL="1371600" algn="l" rtl="0" fontAlgn="base">
              <a:lnSpc>
                <a:spcPct val="90000"/>
              </a:lnSpc>
              <a:spcBef>
                <a:spcPct val="0"/>
              </a:spcBef>
              <a:spcAft>
                <a:spcPct val="0"/>
              </a:spcAft>
              <a:defRPr sz="2400" b="1">
                <a:solidFill>
                  <a:srgbClr val="222A35"/>
                </a:solidFill>
                <a:latin typeface="Calibri" panose="020F0502020204030204" pitchFamily="34" charset="0"/>
              </a:defRPr>
            </a:lvl8pPr>
            <a:lvl9pPr marL="1828800" algn="l" rtl="0" fontAlgn="base">
              <a:lnSpc>
                <a:spcPct val="90000"/>
              </a:lnSpc>
              <a:spcBef>
                <a:spcPct val="0"/>
              </a:spcBef>
              <a:spcAft>
                <a:spcPct val="0"/>
              </a:spcAft>
              <a:defRPr sz="2400" b="1">
                <a:solidFill>
                  <a:srgbClr val="222A35"/>
                </a:solidFill>
                <a:latin typeface="Calibri" panose="020F0502020204030204" pitchFamily="34" charset="0"/>
              </a:defRPr>
            </a:lvl9pPr>
          </a:lstStyle>
          <a:p>
            <a:pPr defTabSz="685800" eaLnBrk="1" hangingPunct="1">
              <a:lnSpc>
                <a:spcPct val="90000"/>
              </a:lnSpc>
            </a:pPr>
            <a:r>
              <a:rPr lang="fr-FR" sz="2000" cap="all" dirty="0">
                <a:solidFill>
                  <a:schemeClr val="bg1"/>
                </a:solidFill>
                <a:latin typeface="+mj-lt"/>
              </a:rPr>
              <a:t>Au final…</a:t>
            </a:r>
          </a:p>
        </p:txBody>
      </p:sp>
      <p:sp>
        <p:nvSpPr>
          <p:cNvPr id="6" name="Rectangle à coins arrondis 5"/>
          <p:cNvSpPr/>
          <p:nvPr/>
        </p:nvSpPr>
        <p:spPr>
          <a:xfrm>
            <a:off x="1695302" y="3395995"/>
            <a:ext cx="4672425" cy="914400"/>
          </a:xfrm>
          <a:prstGeom prst="roundRect">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solidFill>
              </a:rPr>
              <a:t>Impacts du GHT</a:t>
            </a:r>
          </a:p>
          <a:p>
            <a:pPr algn="ctr"/>
            <a:r>
              <a:rPr lang="fr-FR" sz="2400" b="1" dirty="0" smtClean="0">
                <a:solidFill>
                  <a:schemeClr val="bg1"/>
                </a:solidFill>
              </a:rPr>
              <a:t> sur la formation</a:t>
            </a:r>
            <a:endParaRPr lang="fr-FR" sz="2400" b="1" dirty="0">
              <a:solidFill>
                <a:schemeClr val="bg1"/>
              </a:solidFill>
            </a:endParaRPr>
          </a:p>
        </p:txBody>
      </p:sp>
      <p:sp>
        <p:nvSpPr>
          <p:cNvPr id="21" name="ZoneTexte 20"/>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616592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271" y="2199238"/>
            <a:ext cx="349567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149" y="3036277"/>
            <a:ext cx="3406359" cy="116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714014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7" y="252259"/>
            <a:ext cx="7708866" cy="670768"/>
          </a:xfrm>
        </p:spPr>
        <p:txBody>
          <a:bodyPr>
            <a:normAutofit/>
          </a:bodyPr>
          <a:lstStyle/>
          <a:p>
            <a:r>
              <a:rPr lang="fr-FR" sz="2000" dirty="0" smtClean="0"/>
              <a:t>Des GHT hétérogènes, sinon hétéroclites?</a:t>
            </a:r>
            <a:endParaRPr lang="fr-FR" sz="2000" dirty="0"/>
          </a:p>
        </p:txBody>
      </p:sp>
      <p:sp>
        <p:nvSpPr>
          <p:cNvPr id="8" name="ZoneTexte 7"/>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
        <p:nvSpPr>
          <p:cNvPr id="3" name="Espace réservé du numéro de diapositive 2"/>
          <p:cNvSpPr>
            <a:spLocks noGrp="1"/>
          </p:cNvSpPr>
          <p:nvPr>
            <p:ph type="sldNum" sz="quarter" idx="16"/>
          </p:nvPr>
        </p:nvSpPr>
        <p:spPr/>
        <p:txBody>
          <a:bodyPr/>
          <a:lstStyle/>
          <a:p>
            <a:pPr algn="r">
              <a:defRPr/>
            </a:pPr>
            <a:fld id="{6331EB5A-9C5C-4405-949B-8B907865F550}" type="slidenum">
              <a:rPr lang="fr-FR" sz="1000" smtClean="0"/>
              <a:pPr algn="r">
                <a:defRPr/>
              </a:pPr>
              <a:t>5</a:t>
            </a:fld>
            <a:endParaRPr lang="fr-FR" sz="1000" dirty="0"/>
          </a:p>
        </p:txBody>
      </p:sp>
      <p:pic>
        <p:nvPicPr>
          <p:cNvPr id="10" name="Image 9"/>
          <p:cNvPicPr/>
          <p:nvPr/>
        </p:nvPicPr>
        <p:blipFill rotWithShape="1">
          <a:blip r:embed="rId2"/>
          <a:srcRect l="21428" t="30452" r="28174" b="17461"/>
          <a:stretch/>
        </p:blipFill>
        <p:spPr bwMode="auto">
          <a:xfrm>
            <a:off x="242225" y="976217"/>
            <a:ext cx="8598994" cy="55651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2077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3293" y="352257"/>
            <a:ext cx="7408506" cy="394569"/>
          </a:xfrm>
        </p:spPr>
        <p:txBody>
          <a:bodyPr>
            <a:noAutofit/>
          </a:bodyPr>
          <a:lstStyle/>
          <a:p>
            <a:r>
              <a:rPr lang="fr-FR" sz="2400" dirty="0"/>
              <a:t>Où en êtes-vous ?</a:t>
            </a:r>
            <a:endParaRPr lang="fr-FR" sz="2400" dirty="0" smtClean="0"/>
          </a:p>
        </p:txBody>
      </p:sp>
      <p:pic>
        <p:nvPicPr>
          <p:cNvPr id="5" name="Image 4"/>
          <p:cNvPicPr>
            <a:picLocks noChangeAspect="1"/>
          </p:cNvPicPr>
          <p:nvPr/>
        </p:nvPicPr>
        <p:blipFill>
          <a:blip r:embed="rId3"/>
          <a:stretch>
            <a:fillRect/>
          </a:stretch>
        </p:blipFill>
        <p:spPr>
          <a:xfrm>
            <a:off x="23990" y="139923"/>
            <a:ext cx="9096020" cy="6578154"/>
          </a:xfrm>
          <a:prstGeom prst="rect">
            <a:avLst/>
          </a:prstGeom>
        </p:spPr>
      </p:pic>
    </p:spTree>
    <p:extLst>
      <p:ext uri="{BB962C8B-B14F-4D97-AF65-F5344CB8AC3E}">
        <p14:creationId xmlns:p14="http://schemas.microsoft.com/office/powerpoint/2010/main" val="140683627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6203" y="217754"/>
            <a:ext cx="7708866" cy="722526"/>
          </a:xfrm>
        </p:spPr>
        <p:txBody>
          <a:bodyPr>
            <a:normAutofit/>
          </a:bodyPr>
          <a:lstStyle/>
          <a:p>
            <a:r>
              <a:rPr lang="fr-FR" sz="1800" dirty="0" smtClean="0"/>
              <a:t>La convention constitutive</a:t>
            </a:r>
          </a:p>
        </p:txBody>
      </p:sp>
      <p:sp>
        <p:nvSpPr>
          <p:cNvPr id="4" name="Espace réservé du contenu 3"/>
          <p:cNvSpPr>
            <a:spLocks noGrp="1"/>
          </p:cNvSpPr>
          <p:nvPr>
            <p:ph idx="1"/>
          </p:nvPr>
        </p:nvSpPr>
        <p:spPr>
          <a:xfrm>
            <a:off x="494681" y="1155396"/>
            <a:ext cx="8140700" cy="97043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indent="0" algn="ctr">
              <a:buNone/>
            </a:pPr>
            <a:r>
              <a:rPr lang="fr-FR" sz="2400" b="1" dirty="0">
                <a:solidFill>
                  <a:schemeClr val="tx1"/>
                </a:solidFill>
              </a:rPr>
              <a:t>E</a:t>
            </a:r>
            <a:r>
              <a:rPr lang="fr-FR" sz="2400" b="1" dirty="0" smtClean="0">
                <a:solidFill>
                  <a:schemeClr val="tx1"/>
                </a:solidFill>
              </a:rPr>
              <a:t>ntrée en vigueur de votre convention constitutive…</a:t>
            </a:r>
          </a:p>
          <a:p>
            <a:pPr marL="0" indent="0" algn="ctr">
              <a:buNone/>
            </a:pPr>
            <a:r>
              <a:rPr lang="fr-FR" sz="2400" b="1" dirty="0" smtClean="0">
                <a:solidFill>
                  <a:schemeClr val="tx1"/>
                </a:solidFill>
              </a:rPr>
              <a:t>de 1</a:t>
            </a:r>
            <a:r>
              <a:rPr lang="fr-FR" sz="2400" b="1" baseline="30000" dirty="0" smtClean="0">
                <a:solidFill>
                  <a:schemeClr val="tx1"/>
                </a:solidFill>
              </a:rPr>
              <a:t>ère</a:t>
            </a:r>
            <a:r>
              <a:rPr lang="fr-FR" sz="2400" b="1" dirty="0" smtClean="0">
                <a:solidFill>
                  <a:schemeClr val="tx1"/>
                </a:solidFill>
              </a:rPr>
              <a:t> génération</a:t>
            </a:r>
            <a:endParaRPr lang="fr-FR" sz="2400" b="1" dirty="0">
              <a:solidFill>
                <a:schemeClr val="tx1"/>
              </a:solidFill>
            </a:endParaRPr>
          </a:p>
        </p:txBody>
      </p:sp>
      <p:sp>
        <p:nvSpPr>
          <p:cNvPr id="8" name="Rectangle à coins arrondis 7"/>
          <p:cNvSpPr/>
          <p:nvPr/>
        </p:nvSpPr>
        <p:spPr>
          <a:xfrm>
            <a:off x="3265760" y="2437122"/>
            <a:ext cx="2391508" cy="77095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Q</a:t>
            </a:r>
            <a:r>
              <a:rPr lang="fr-FR" sz="2400" b="1" dirty="0" smtClean="0">
                <a:solidFill>
                  <a:schemeClr val="tx1"/>
                </a:solidFill>
              </a:rPr>
              <a:t>ui ?</a:t>
            </a:r>
            <a:endParaRPr lang="fr-FR" sz="2400" b="1" dirty="0">
              <a:solidFill>
                <a:schemeClr val="tx1"/>
              </a:solidFill>
            </a:endParaRPr>
          </a:p>
        </p:txBody>
      </p:sp>
      <p:sp>
        <p:nvSpPr>
          <p:cNvPr id="9" name="Rectangle à coins arrondis 8"/>
          <p:cNvSpPr/>
          <p:nvPr/>
        </p:nvSpPr>
        <p:spPr>
          <a:xfrm>
            <a:off x="3265760" y="3831729"/>
            <a:ext cx="2391508" cy="77095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Quoi ?</a:t>
            </a:r>
            <a:endParaRPr lang="fr-FR" sz="2400" b="1" dirty="0">
              <a:solidFill>
                <a:schemeClr val="tx1"/>
              </a:solidFill>
            </a:endParaRPr>
          </a:p>
        </p:txBody>
      </p:sp>
      <p:sp>
        <p:nvSpPr>
          <p:cNvPr id="10" name="Rectangle à coins arrondis 9"/>
          <p:cNvSpPr/>
          <p:nvPr/>
        </p:nvSpPr>
        <p:spPr>
          <a:xfrm>
            <a:off x="3265760" y="5193274"/>
            <a:ext cx="2391508" cy="77095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Comment  ?</a:t>
            </a:r>
            <a:endParaRPr lang="fr-FR" sz="2400" b="1" dirty="0">
              <a:solidFill>
                <a:schemeClr val="tx1"/>
              </a:solidFill>
            </a:endParaRPr>
          </a:p>
        </p:txBody>
      </p:sp>
      <p:sp>
        <p:nvSpPr>
          <p:cNvPr id="7" name="ZoneTexte 6"/>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1892675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0802" y="217754"/>
            <a:ext cx="7708866" cy="722526"/>
          </a:xfrm>
        </p:spPr>
        <p:txBody>
          <a:bodyPr>
            <a:normAutofit/>
          </a:bodyPr>
          <a:lstStyle/>
          <a:p>
            <a:r>
              <a:rPr lang="fr-FR" sz="2000" dirty="0" smtClean="0"/>
              <a:t>La convention constitutive</a:t>
            </a:r>
          </a:p>
        </p:txBody>
      </p:sp>
      <p:sp>
        <p:nvSpPr>
          <p:cNvPr id="4" name="Espace réservé du contenu 3"/>
          <p:cNvSpPr>
            <a:spLocks noGrp="1"/>
          </p:cNvSpPr>
          <p:nvPr>
            <p:ph idx="1"/>
          </p:nvPr>
        </p:nvSpPr>
        <p:spPr>
          <a:xfrm>
            <a:off x="494681" y="1155396"/>
            <a:ext cx="8140700" cy="97043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indent="0" algn="ctr">
              <a:buNone/>
            </a:pPr>
            <a:r>
              <a:rPr lang="fr-FR" sz="2400" b="1" dirty="0">
                <a:solidFill>
                  <a:schemeClr val="tx1"/>
                </a:solidFill>
              </a:rPr>
              <a:t>E</a:t>
            </a:r>
            <a:r>
              <a:rPr lang="fr-FR" sz="2400" b="1" dirty="0" smtClean="0">
                <a:solidFill>
                  <a:schemeClr val="tx1"/>
                </a:solidFill>
              </a:rPr>
              <a:t>ntrée en vigueur de votre convention constitutive…</a:t>
            </a:r>
          </a:p>
          <a:p>
            <a:pPr marL="0" indent="0" algn="ctr">
              <a:buNone/>
            </a:pPr>
            <a:r>
              <a:rPr lang="fr-FR" sz="2400" b="1" dirty="0" smtClean="0">
                <a:solidFill>
                  <a:schemeClr val="tx1"/>
                </a:solidFill>
              </a:rPr>
              <a:t>de 1</a:t>
            </a:r>
            <a:r>
              <a:rPr lang="fr-FR" sz="2400" b="1" baseline="30000" dirty="0" smtClean="0">
                <a:solidFill>
                  <a:schemeClr val="tx1"/>
                </a:solidFill>
              </a:rPr>
              <a:t>ère</a:t>
            </a:r>
            <a:r>
              <a:rPr lang="fr-FR" sz="2400" b="1" dirty="0" smtClean="0">
                <a:solidFill>
                  <a:schemeClr val="tx1"/>
                </a:solidFill>
              </a:rPr>
              <a:t> génération</a:t>
            </a:r>
            <a:endParaRPr lang="fr-FR" sz="2400" b="1" dirty="0">
              <a:solidFill>
                <a:schemeClr val="tx1"/>
              </a:solidFill>
            </a:endParaRPr>
          </a:p>
        </p:txBody>
      </p:sp>
      <p:sp>
        <p:nvSpPr>
          <p:cNvPr id="8" name="Rectangle à coins arrondis 7"/>
          <p:cNvSpPr/>
          <p:nvPr/>
        </p:nvSpPr>
        <p:spPr>
          <a:xfrm>
            <a:off x="3265760" y="2437122"/>
            <a:ext cx="2391508" cy="77095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Q</a:t>
            </a:r>
            <a:r>
              <a:rPr lang="fr-FR" sz="2400" b="1" dirty="0" smtClean="0">
                <a:solidFill>
                  <a:schemeClr val="tx1"/>
                </a:solidFill>
              </a:rPr>
              <a:t>ui ?</a:t>
            </a:r>
            <a:endParaRPr lang="fr-FR" sz="2400" b="1" dirty="0">
              <a:solidFill>
                <a:schemeClr val="tx1"/>
              </a:solidFill>
            </a:endParaRPr>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007557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val="3297480998"/>
              </p:ext>
            </p:extLst>
          </p:nvPr>
        </p:nvGraphicFramePr>
        <p:xfrm>
          <a:off x="323272" y="1296308"/>
          <a:ext cx="8332393" cy="3831918"/>
        </p:xfrm>
        <a:graphic>
          <a:graphicData uri="http://schemas.openxmlformats.org/drawingml/2006/table">
            <a:tbl>
              <a:tblPr firstRow="1" bandRow="1">
                <a:tableStyleId>{5C22544A-7EE6-4342-B048-85BDC9FD1C3A}</a:tableStyleId>
              </a:tblPr>
              <a:tblGrid>
                <a:gridCol w="3372803">
                  <a:extLst>
                    <a:ext uri="{9D8B030D-6E8A-4147-A177-3AD203B41FA5}">
                      <a16:colId xmlns:a16="http://schemas.microsoft.com/office/drawing/2014/main" xmlns="" val="20000"/>
                    </a:ext>
                  </a:extLst>
                </a:gridCol>
                <a:gridCol w="1629458">
                  <a:extLst>
                    <a:ext uri="{9D8B030D-6E8A-4147-A177-3AD203B41FA5}">
                      <a16:colId xmlns:a16="http://schemas.microsoft.com/office/drawing/2014/main" xmlns="" val="20001"/>
                    </a:ext>
                  </a:extLst>
                </a:gridCol>
                <a:gridCol w="1664500">
                  <a:extLst>
                    <a:ext uri="{9D8B030D-6E8A-4147-A177-3AD203B41FA5}">
                      <a16:colId xmlns:a16="http://schemas.microsoft.com/office/drawing/2014/main" xmlns="" val="20002"/>
                    </a:ext>
                  </a:extLst>
                </a:gridCol>
                <a:gridCol w="1665632">
                  <a:extLst>
                    <a:ext uri="{9D8B030D-6E8A-4147-A177-3AD203B41FA5}">
                      <a16:colId xmlns:a16="http://schemas.microsoft.com/office/drawing/2014/main" xmlns="" val="20003"/>
                    </a:ext>
                  </a:extLst>
                </a:gridCol>
              </a:tblGrid>
              <a:tr h="653414">
                <a:tc>
                  <a:txBody>
                    <a:bodyPr/>
                    <a:lstStyle/>
                    <a:p>
                      <a:pPr algn="ctr"/>
                      <a:endParaRPr lang="fr-FR" sz="2000" dirty="0"/>
                    </a:p>
                  </a:txBody>
                  <a:tcPr anchor="ctr">
                    <a:solidFill>
                      <a:schemeClr val="bg1"/>
                    </a:solidFill>
                  </a:tcPr>
                </a:tc>
                <a:tc>
                  <a:txBody>
                    <a:bodyPr/>
                    <a:lstStyle/>
                    <a:p>
                      <a:pPr algn="ctr"/>
                      <a:r>
                        <a:rPr lang="fr-FR" sz="2000" dirty="0" smtClean="0">
                          <a:solidFill>
                            <a:schemeClr val="tx1"/>
                          </a:solidFill>
                        </a:rPr>
                        <a:t>Parties</a:t>
                      </a:r>
                      <a:endParaRPr lang="fr-FR" sz="2000" dirty="0">
                        <a:solidFill>
                          <a:schemeClr val="tx1"/>
                        </a:solidFill>
                      </a:endParaRPr>
                    </a:p>
                  </a:txBody>
                  <a:tcPr anchor="ctr">
                    <a:solidFill>
                      <a:schemeClr val="bg1">
                        <a:lumMod val="95000"/>
                      </a:schemeClr>
                    </a:solidFill>
                  </a:tcPr>
                </a:tc>
                <a:tc>
                  <a:txBody>
                    <a:bodyPr/>
                    <a:lstStyle/>
                    <a:p>
                      <a:pPr algn="ctr"/>
                      <a:r>
                        <a:rPr lang="fr-FR" sz="2000" dirty="0" smtClean="0">
                          <a:solidFill>
                            <a:schemeClr val="tx1"/>
                          </a:solidFill>
                        </a:rPr>
                        <a:t>Associés</a:t>
                      </a:r>
                      <a:endParaRPr lang="fr-FR" sz="2000" dirty="0">
                        <a:solidFill>
                          <a:schemeClr val="tx1"/>
                        </a:solidFill>
                      </a:endParaRPr>
                    </a:p>
                  </a:txBody>
                  <a:tcPr anchor="ctr">
                    <a:solidFill>
                      <a:schemeClr val="bg1">
                        <a:lumMod val="95000"/>
                      </a:schemeClr>
                    </a:solidFill>
                  </a:tcPr>
                </a:tc>
                <a:tc>
                  <a:txBody>
                    <a:bodyPr/>
                    <a:lstStyle/>
                    <a:p>
                      <a:pPr algn="ctr"/>
                      <a:r>
                        <a:rPr lang="fr-FR" sz="2000" dirty="0" smtClean="0">
                          <a:solidFill>
                            <a:schemeClr val="tx1"/>
                          </a:solidFill>
                        </a:rPr>
                        <a:t>Partenaires</a:t>
                      </a:r>
                      <a:endParaRPr lang="fr-FR" sz="2000" dirty="0">
                        <a:solidFill>
                          <a:schemeClr val="tx1"/>
                        </a:solidFill>
                      </a:endParaRPr>
                    </a:p>
                  </a:txBody>
                  <a:tcPr anchor="ctr">
                    <a:solidFill>
                      <a:schemeClr val="bg1">
                        <a:lumMod val="95000"/>
                      </a:schemeClr>
                    </a:solidFill>
                  </a:tcPr>
                </a:tc>
                <a:extLst>
                  <a:ext uri="{0D108BD9-81ED-4DB2-BD59-A6C34878D82A}">
                    <a16:rowId xmlns:a16="http://schemas.microsoft.com/office/drawing/2014/main" xmlns="" val="10000"/>
                  </a:ext>
                </a:extLst>
              </a:tr>
              <a:tr h="1600595">
                <a:tc>
                  <a:txBody>
                    <a:bodyPr/>
                    <a:lstStyle/>
                    <a:p>
                      <a:pPr algn="ctr"/>
                      <a:r>
                        <a:rPr lang="fr-FR" sz="1600" b="1" u="sng" kern="1200" dirty="0" smtClean="0">
                          <a:solidFill>
                            <a:srgbClr val="C00000"/>
                          </a:solidFill>
                          <a:effectLst/>
                          <a:latin typeface="+mn-lt"/>
                          <a:ea typeface="+mn-ea"/>
                          <a:cs typeface="+mn-cs"/>
                        </a:rPr>
                        <a:t>Tous les EPS </a:t>
                      </a:r>
                    </a:p>
                    <a:p>
                      <a:pPr algn="ctr"/>
                      <a:endParaRPr lang="fr-FR" sz="1600" kern="1200" dirty="0" smtClean="0">
                        <a:solidFill>
                          <a:srgbClr val="C00000"/>
                        </a:solidFill>
                        <a:effectLst/>
                        <a:latin typeface="+mn-lt"/>
                        <a:ea typeface="+mn-ea"/>
                        <a:cs typeface="+mn-cs"/>
                      </a:endParaRPr>
                    </a:p>
                    <a:p>
                      <a:pPr algn="ctr"/>
                      <a:r>
                        <a:rPr lang="fr-FR" sz="1600" b="1" kern="1200" dirty="0" smtClean="0">
                          <a:solidFill>
                            <a:srgbClr val="C00000"/>
                          </a:solidFill>
                          <a:effectLst/>
                          <a:latin typeface="+mn-lt"/>
                          <a:ea typeface="+mn-ea"/>
                          <a:cs typeface="+mn-cs"/>
                        </a:rPr>
                        <a:t>dont CHU</a:t>
                      </a:r>
                    </a:p>
                    <a:p>
                      <a:pPr algn="ctr"/>
                      <a:endParaRPr lang="fr-FR" sz="1600" b="1" kern="1200" dirty="0" smtClean="0">
                        <a:solidFill>
                          <a:srgbClr val="C00000"/>
                        </a:solidFill>
                        <a:effectLst/>
                        <a:latin typeface="+mn-lt"/>
                        <a:ea typeface="+mn-ea"/>
                        <a:cs typeface="+mn-cs"/>
                      </a:endParaRPr>
                    </a:p>
                    <a:p>
                      <a:pPr algn="ctr"/>
                      <a:r>
                        <a:rPr lang="fr-FR" sz="1600" b="1" kern="1200" dirty="0" smtClean="0">
                          <a:solidFill>
                            <a:srgbClr val="C00000"/>
                          </a:solidFill>
                          <a:effectLst/>
                          <a:latin typeface="+mn-lt"/>
                          <a:ea typeface="+mn-ea"/>
                          <a:cs typeface="+mn-cs"/>
                        </a:rPr>
                        <a:t>dont CH autorisés en psychiatrie</a:t>
                      </a:r>
                      <a:endParaRPr lang="fr-FR" sz="1600" b="1" dirty="0">
                        <a:solidFill>
                          <a:srgbClr val="C00000"/>
                        </a:solidFill>
                      </a:endParaRP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0" dirty="0" smtClean="0">
                        <a:solidFill>
                          <a:schemeClr val="dk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0" dirty="0" smtClean="0">
                        <a:solidFill>
                          <a:schemeClr val="dk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C00000"/>
                          </a:solidFill>
                        </a:rPr>
                        <a:t>Obligatoire</a:t>
                      </a:r>
                      <a:r>
                        <a:rPr lang="fr-FR" sz="1600" b="0" dirty="0" smtClean="0">
                          <a:solidFill>
                            <a:srgbClr val="FF0000"/>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0" dirty="0" smtClean="0"/>
                    </a:p>
                  </a:txBody>
                  <a:tcPr anchor="ctr">
                    <a:solidFill>
                      <a:schemeClr val="bg1">
                        <a:lumMod val="85000"/>
                      </a:schemeClr>
                    </a:solidFill>
                  </a:tcPr>
                </a:tc>
                <a:tc>
                  <a:txBody>
                    <a:bodyPr/>
                    <a:lstStyle/>
                    <a:p>
                      <a:pPr algn="ctr"/>
                      <a:endParaRPr lang="fr-FR" sz="1600" b="1" dirty="0" smtClean="0">
                        <a:solidFill>
                          <a:srgbClr val="C00000"/>
                        </a:solidFill>
                      </a:endParaRPr>
                    </a:p>
                    <a:p>
                      <a:pPr algn="ctr"/>
                      <a:endParaRPr lang="fr-FR" sz="1600" b="1" dirty="0" smtClean="0">
                        <a:solidFill>
                          <a:srgbClr val="C00000"/>
                        </a:solidFill>
                      </a:endParaRPr>
                    </a:p>
                    <a:p>
                      <a:pPr algn="ctr"/>
                      <a:r>
                        <a:rPr lang="fr-FR" sz="1600" b="1" dirty="0" smtClean="0">
                          <a:solidFill>
                            <a:srgbClr val="C00000"/>
                          </a:solidFill>
                        </a:rPr>
                        <a:t>Obligatoire</a:t>
                      </a:r>
                    </a:p>
                    <a:p>
                      <a:pPr algn="ctr"/>
                      <a:endParaRPr lang="fr-FR" sz="1600" dirty="0" smtClean="0"/>
                    </a:p>
                    <a:p>
                      <a:pPr algn="ctr"/>
                      <a:r>
                        <a:rPr lang="fr-FR" sz="1600" dirty="0" smtClean="0"/>
                        <a:t>Facultative</a:t>
                      </a:r>
                      <a:endParaRPr lang="fr-FR" sz="1600" dirty="0"/>
                    </a:p>
                  </a:txBody>
                  <a:tcPr anchor="ctr">
                    <a:solidFill>
                      <a:schemeClr val="bg1">
                        <a:lumMod val="85000"/>
                      </a:schemeClr>
                    </a:solidFill>
                  </a:tcPr>
                </a:tc>
                <a:tc>
                  <a:txBody>
                    <a:bodyPr/>
                    <a:lstStyle/>
                    <a:p>
                      <a:pPr algn="ctr"/>
                      <a:endParaRPr lang="fr-FR" sz="1600" i="1" dirty="0">
                        <a:solidFill>
                          <a:schemeClr val="tx1"/>
                        </a:solidFill>
                      </a:endParaRPr>
                    </a:p>
                  </a:txBody>
                  <a:tcPr anchor="ctr">
                    <a:solidFill>
                      <a:schemeClr val="bg1">
                        <a:lumMod val="85000"/>
                      </a:schemeClr>
                    </a:solidFill>
                  </a:tcPr>
                </a:tc>
                <a:extLst>
                  <a:ext uri="{0D108BD9-81ED-4DB2-BD59-A6C34878D82A}">
                    <a16:rowId xmlns:a16="http://schemas.microsoft.com/office/drawing/2014/main" xmlns="" val="10001"/>
                  </a:ext>
                </a:extLst>
              </a:tr>
              <a:tr h="314037">
                <a:tc>
                  <a:txBody>
                    <a:bodyPr/>
                    <a:lstStyle/>
                    <a:p>
                      <a:pPr algn="ctr"/>
                      <a:r>
                        <a:rPr lang="fr-FR" sz="1600" dirty="0" smtClean="0"/>
                        <a:t>EPSMS</a:t>
                      </a:r>
                      <a:endParaRPr lang="fr-FR" sz="1600" dirty="0"/>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0" dirty="0" smtClean="0"/>
                        <a:t>Facultative</a:t>
                      </a:r>
                      <a:endParaRPr lang="fr-FR" sz="1600" b="0" dirty="0"/>
                    </a:p>
                  </a:txBody>
                  <a:tcPr anchor="ctr">
                    <a:solidFill>
                      <a:schemeClr val="bg1">
                        <a:lumMod val="95000"/>
                      </a:schemeClr>
                    </a:solidFill>
                  </a:tcPr>
                </a:tc>
                <a:tc>
                  <a:txBody>
                    <a:bodyPr/>
                    <a:lstStyle/>
                    <a:p>
                      <a:pPr algn="ctr"/>
                      <a:endParaRPr lang="fr-FR" sz="1600" dirty="0"/>
                    </a:p>
                  </a:txBody>
                  <a:tcPr anchor="ctr">
                    <a:solidFill>
                      <a:schemeClr val="bg1">
                        <a:lumMod val="95000"/>
                      </a:schemeClr>
                    </a:solidFill>
                  </a:tcPr>
                </a:tc>
                <a:tc>
                  <a:txBody>
                    <a:bodyPr/>
                    <a:lstStyle/>
                    <a:p>
                      <a:pPr algn="ctr"/>
                      <a:endParaRPr lang="fr-FR" sz="1600" i="1" dirty="0">
                        <a:solidFill>
                          <a:srgbClr val="C00000"/>
                        </a:solidFill>
                      </a:endParaRPr>
                    </a:p>
                  </a:txBody>
                  <a:tcPr anchor="ctr">
                    <a:solidFill>
                      <a:schemeClr val="bg1">
                        <a:lumMod val="95000"/>
                      </a:schemeClr>
                    </a:solidFill>
                  </a:tcPr>
                </a:tc>
                <a:extLst>
                  <a:ext uri="{0D108BD9-81ED-4DB2-BD59-A6C34878D82A}">
                    <a16:rowId xmlns:a16="http://schemas.microsoft.com/office/drawing/2014/main" xmlns="" val="10002"/>
                  </a:ext>
                </a:extLst>
              </a:tr>
              <a:tr h="2650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i="0" dirty="0" smtClean="0"/>
                        <a:t>Hôpitaux des armées</a:t>
                      </a:r>
                    </a:p>
                  </a:txBody>
                  <a:tcPr anchor="ctr">
                    <a:solidFill>
                      <a:schemeClr val="bg1">
                        <a:lumMod val="85000"/>
                      </a:schemeClr>
                    </a:solidFill>
                  </a:tcPr>
                </a:tc>
                <a:tc>
                  <a:txBody>
                    <a:bodyPr/>
                    <a:lstStyle/>
                    <a:p>
                      <a:pPr algn="ctr"/>
                      <a:endParaRPr lang="fr-FR" sz="1600" b="0" dirty="0"/>
                    </a:p>
                  </a:txBody>
                  <a:tcPr anchor="ctr">
                    <a:solidFill>
                      <a:schemeClr val="bg1">
                        <a:lumMod val="85000"/>
                      </a:schemeClr>
                    </a:solidFill>
                  </a:tcPr>
                </a:tc>
                <a:tc>
                  <a:txBody>
                    <a:bodyPr/>
                    <a:lstStyle/>
                    <a:p>
                      <a:pPr algn="ctr"/>
                      <a:r>
                        <a:rPr lang="fr-FR" sz="1600" dirty="0" smtClean="0"/>
                        <a:t>Facultative</a:t>
                      </a:r>
                      <a:endParaRPr lang="fr-FR" sz="1600" dirty="0"/>
                    </a:p>
                  </a:txBody>
                  <a:tcPr anchor="ctr">
                    <a:solidFill>
                      <a:schemeClr val="bg1">
                        <a:lumMod val="85000"/>
                      </a:schemeClr>
                    </a:solidFill>
                  </a:tcPr>
                </a:tc>
                <a:tc>
                  <a:txBody>
                    <a:bodyPr/>
                    <a:lstStyle/>
                    <a:p>
                      <a:pPr algn="ctr"/>
                      <a:endParaRPr lang="fr-FR" sz="1600" i="1" dirty="0">
                        <a:solidFill>
                          <a:srgbClr val="C00000"/>
                        </a:solidFill>
                      </a:endParaRPr>
                    </a:p>
                  </a:txBody>
                  <a:tcPr anchor="ctr">
                    <a:solidFill>
                      <a:schemeClr val="bg1">
                        <a:lumMod val="85000"/>
                      </a:schemeClr>
                    </a:solidFill>
                  </a:tcPr>
                </a:tc>
                <a:extLst>
                  <a:ext uri="{0D108BD9-81ED-4DB2-BD59-A6C34878D82A}">
                    <a16:rowId xmlns:a16="http://schemas.microsoft.com/office/drawing/2014/main" xmlns="" val="10003"/>
                  </a:ext>
                </a:extLst>
              </a:tr>
              <a:tr h="2623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Ets HAD</a:t>
                      </a:r>
                    </a:p>
                  </a:txBody>
                  <a:tcPr anchor="ctr">
                    <a:solidFill>
                      <a:schemeClr val="bg1">
                        <a:lumMod val="95000"/>
                      </a:schemeClr>
                    </a:solidFill>
                  </a:tcPr>
                </a:tc>
                <a:tc>
                  <a:txBody>
                    <a:bodyPr/>
                    <a:lstStyle/>
                    <a:p>
                      <a:pPr algn="ctr"/>
                      <a:endParaRPr lang="fr-FR" sz="1600" b="0" dirty="0"/>
                    </a:p>
                  </a:txBody>
                  <a:tcPr anchor="ctr">
                    <a:solidFill>
                      <a:schemeClr val="bg1">
                        <a:lumMod val="95000"/>
                      </a:schemeClr>
                    </a:solidFill>
                  </a:tcPr>
                </a:tc>
                <a:tc>
                  <a:txBody>
                    <a:bodyPr/>
                    <a:lstStyle/>
                    <a:p>
                      <a:pPr algn="ctr"/>
                      <a:r>
                        <a:rPr lang="fr-FR" sz="1600" dirty="0" smtClean="0"/>
                        <a:t>Obligatoire</a:t>
                      </a:r>
                      <a:endParaRPr lang="fr-FR" sz="1600" dirty="0"/>
                    </a:p>
                  </a:txBody>
                  <a:tcPr anchor="ctr">
                    <a:solidFill>
                      <a:schemeClr val="bg1">
                        <a:lumMod val="95000"/>
                      </a:schemeClr>
                    </a:solidFill>
                  </a:tcPr>
                </a:tc>
                <a:tc>
                  <a:txBody>
                    <a:bodyPr/>
                    <a:lstStyle/>
                    <a:p>
                      <a:pPr algn="ctr"/>
                      <a:endParaRPr lang="fr-FR" sz="1600" dirty="0"/>
                    </a:p>
                  </a:txBody>
                  <a:tcPr anchor="ctr">
                    <a:solidFill>
                      <a:schemeClr val="bg1">
                        <a:lumMod val="95000"/>
                      </a:schemeClr>
                    </a:solidFill>
                  </a:tcPr>
                </a:tc>
                <a:extLst>
                  <a:ext uri="{0D108BD9-81ED-4DB2-BD59-A6C34878D82A}">
                    <a16:rowId xmlns:a16="http://schemas.microsoft.com/office/drawing/2014/main" xmlns="" val="10004"/>
                  </a:ext>
                </a:extLst>
              </a:tr>
              <a:tr h="5720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Ets privés</a:t>
                      </a:r>
                    </a:p>
                  </a:txBody>
                  <a:tcPr anchor="ctr">
                    <a:solidFill>
                      <a:schemeClr val="bg1">
                        <a:lumMod val="85000"/>
                      </a:schemeClr>
                    </a:solidFill>
                  </a:tcPr>
                </a:tc>
                <a:tc>
                  <a:txBody>
                    <a:bodyPr/>
                    <a:lstStyle/>
                    <a:p>
                      <a:pPr algn="ctr"/>
                      <a:endParaRPr lang="fr-FR" sz="1600" dirty="0"/>
                    </a:p>
                  </a:txBody>
                  <a:tcPr anchor="ctr">
                    <a:solidFill>
                      <a:schemeClr val="bg1">
                        <a:lumMod val="85000"/>
                      </a:schemeClr>
                    </a:solidFill>
                  </a:tcPr>
                </a:tc>
                <a:tc>
                  <a:txBody>
                    <a:bodyPr/>
                    <a:lstStyle/>
                    <a:p>
                      <a:pPr algn="ctr"/>
                      <a:endParaRPr lang="fr-FR" sz="1600" dirty="0"/>
                    </a:p>
                  </a:txBody>
                  <a:tcPr anchor="ctr">
                    <a:solidFill>
                      <a:schemeClr val="bg1">
                        <a:lumMod val="85000"/>
                      </a:schemeClr>
                    </a:solidFill>
                  </a:tcPr>
                </a:tc>
                <a:tc>
                  <a:txBody>
                    <a:bodyPr/>
                    <a:lstStyle/>
                    <a:p>
                      <a:pPr algn="ctr"/>
                      <a:r>
                        <a:rPr lang="fr-FR" sz="1600" dirty="0" smtClean="0"/>
                        <a:t>Facultatif</a:t>
                      </a:r>
                      <a:endParaRPr lang="fr-FR" sz="1600" dirty="0"/>
                    </a:p>
                  </a:txBody>
                  <a:tcPr anchor="ctr">
                    <a:solidFill>
                      <a:schemeClr val="bg1">
                        <a:lumMod val="85000"/>
                      </a:schemeClr>
                    </a:solidFill>
                  </a:tcPr>
                </a:tc>
                <a:extLst>
                  <a:ext uri="{0D108BD9-81ED-4DB2-BD59-A6C34878D82A}">
                    <a16:rowId xmlns:a16="http://schemas.microsoft.com/office/drawing/2014/main" xmlns="" val="10005"/>
                  </a:ext>
                </a:extLst>
              </a:tr>
            </a:tbl>
          </a:graphicData>
        </a:graphic>
      </p:graphicFrame>
      <p:sp>
        <p:nvSpPr>
          <p:cNvPr id="10" name="Rectangle à coins arrondis 9"/>
          <p:cNvSpPr>
            <a:spLocks/>
          </p:cNvSpPr>
          <p:nvPr/>
        </p:nvSpPr>
        <p:spPr>
          <a:xfrm>
            <a:off x="2213139" y="6035519"/>
            <a:ext cx="3847691" cy="763489"/>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fr-FR" sz="1600" b="1" dirty="0">
                <a:solidFill>
                  <a:srgbClr val="222A35"/>
                </a:solidFill>
                <a:ea typeface="Calibri" panose="020F0502020204030204" pitchFamily="34" charset="0"/>
                <a:cs typeface="Times New Roman" panose="02020603050405020304" pitchFamily="18" charset="0"/>
              </a:rPr>
              <a:t>PROJET MEDICAL PARTAGE</a:t>
            </a:r>
            <a:endParaRPr lang="fr-FR" sz="1600" dirty="0">
              <a:solidFill>
                <a:srgbClr val="222A35"/>
              </a:solidFill>
              <a:ea typeface="Calibri" panose="020F0502020204030204" pitchFamily="34" charset="0"/>
              <a:cs typeface="Times New Roman" panose="02020603050405020304" pitchFamily="18" charset="0"/>
            </a:endParaRPr>
          </a:p>
          <a:p>
            <a:pPr algn="ctr">
              <a:lnSpc>
                <a:spcPct val="107000"/>
              </a:lnSpc>
              <a:spcAft>
                <a:spcPts val="0"/>
              </a:spcAft>
            </a:pPr>
            <a:r>
              <a:rPr lang="fr-FR" sz="1600" b="1" dirty="0" smtClean="0">
                <a:solidFill>
                  <a:srgbClr val="222A35"/>
                </a:solidFill>
                <a:ea typeface="Calibri" panose="020F0502020204030204" pitchFamily="34" charset="0"/>
                <a:cs typeface="Times New Roman" panose="02020603050405020304" pitchFamily="18" charset="0"/>
              </a:rPr>
              <a:t>+  MUTUALISATIONS</a:t>
            </a:r>
            <a:endParaRPr lang="fr-FR" sz="1600" dirty="0">
              <a:solidFill>
                <a:srgbClr val="222A35"/>
              </a:solidFill>
              <a:ea typeface="Calibri" panose="020F0502020204030204" pitchFamily="34" charset="0"/>
              <a:cs typeface="Times New Roman" panose="02020603050405020304" pitchFamily="18" charset="0"/>
            </a:endParaRPr>
          </a:p>
        </p:txBody>
      </p:sp>
      <p:sp>
        <p:nvSpPr>
          <p:cNvPr id="11" name="Rectangle à coins arrondis 10"/>
          <p:cNvSpPr>
            <a:spLocks/>
          </p:cNvSpPr>
          <p:nvPr/>
        </p:nvSpPr>
        <p:spPr>
          <a:xfrm>
            <a:off x="6187529" y="6036607"/>
            <a:ext cx="1877948" cy="76131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fr-FR" sz="1200" b="1" dirty="0">
                <a:solidFill>
                  <a:srgbClr val="000000"/>
                </a:solidFill>
                <a:ea typeface="Calibri" panose="020F0502020204030204" pitchFamily="34" charset="0"/>
                <a:cs typeface="Times New Roman" panose="02020603050405020304" pitchFamily="18" charset="0"/>
              </a:rPr>
              <a:t>ELABORATION DU </a:t>
            </a:r>
            <a:endParaRPr lang="fr-FR" sz="1200" dirty="0">
              <a:solidFill>
                <a:prstClr val="white"/>
              </a:solidFill>
              <a:ea typeface="Calibri" panose="020F0502020204030204" pitchFamily="34" charset="0"/>
              <a:cs typeface="Times New Roman" panose="02020603050405020304" pitchFamily="18" charset="0"/>
            </a:endParaRPr>
          </a:p>
          <a:p>
            <a:pPr algn="ctr">
              <a:lnSpc>
                <a:spcPct val="107000"/>
              </a:lnSpc>
              <a:spcAft>
                <a:spcPts val="0"/>
              </a:spcAft>
            </a:pPr>
            <a:r>
              <a:rPr lang="fr-FR" sz="1200" b="1" dirty="0">
                <a:solidFill>
                  <a:srgbClr val="000000"/>
                </a:solidFill>
                <a:ea typeface="Calibri" panose="020F0502020204030204" pitchFamily="34" charset="0"/>
                <a:cs typeface="Times New Roman" panose="02020603050405020304" pitchFamily="18" charset="0"/>
              </a:rPr>
              <a:t>PROJET MEDICAL PARTAGE</a:t>
            </a:r>
            <a:endParaRPr lang="fr-FR" sz="1200" dirty="0">
              <a:solidFill>
                <a:prstClr val="white"/>
              </a:solidFill>
              <a:ea typeface="Calibri" panose="020F0502020204030204" pitchFamily="34" charset="0"/>
              <a:cs typeface="Times New Roman" panose="02020603050405020304" pitchFamily="18" charset="0"/>
            </a:endParaRPr>
          </a:p>
        </p:txBody>
      </p:sp>
      <p:sp>
        <p:nvSpPr>
          <p:cNvPr id="5" name="Flèche vers le bas 4"/>
          <p:cNvSpPr>
            <a:spLocks/>
          </p:cNvSpPr>
          <p:nvPr/>
        </p:nvSpPr>
        <p:spPr>
          <a:xfrm>
            <a:off x="3709822" y="5203091"/>
            <a:ext cx="1559292" cy="757563"/>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prstClr val="white"/>
              </a:solidFill>
            </a:endParaRPr>
          </a:p>
        </p:txBody>
      </p:sp>
      <p:sp>
        <p:nvSpPr>
          <p:cNvPr id="9" name="Flèche vers le bas 8"/>
          <p:cNvSpPr>
            <a:spLocks/>
          </p:cNvSpPr>
          <p:nvPr/>
        </p:nvSpPr>
        <p:spPr>
          <a:xfrm>
            <a:off x="6665919" y="5188493"/>
            <a:ext cx="602389" cy="760468"/>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prstClr val="white"/>
              </a:solidFill>
            </a:endParaRPr>
          </a:p>
        </p:txBody>
      </p:sp>
      <p:sp>
        <p:nvSpPr>
          <p:cNvPr id="2" name="Rectangle 1"/>
          <p:cNvSpPr/>
          <p:nvPr/>
        </p:nvSpPr>
        <p:spPr>
          <a:xfrm>
            <a:off x="-821559" y="242911"/>
            <a:ext cx="9477224" cy="646331"/>
          </a:xfrm>
          <a:prstGeom prst="rect">
            <a:avLst/>
          </a:prstGeom>
        </p:spPr>
        <p:txBody>
          <a:bodyPr wrap="square">
            <a:spAutoFit/>
          </a:bodyPr>
          <a:lstStyle/>
          <a:p>
            <a:pPr marL="982663">
              <a:tabLst>
                <a:tab pos="892175" algn="l"/>
              </a:tabLst>
            </a:pPr>
            <a:r>
              <a:rPr lang="fr-FR" b="1" dirty="0">
                <a:solidFill>
                  <a:schemeClr val="bg1"/>
                </a:solidFill>
              </a:rPr>
              <a:t>Ce que dit la </a:t>
            </a:r>
            <a:r>
              <a:rPr lang="fr-FR" b="1" dirty="0" smtClean="0">
                <a:solidFill>
                  <a:schemeClr val="bg1"/>
                </a:solidFill>
              </a:rPr>
              <a:t>loi : une </a:t>
            </a:r>
            <a:r>
              <a:rPr lang="fr-FR" b="1" dirty="0">
                <a:solidFill>
                  <a:schemeClr val="bg1"/>
                </a:solidFill>
              </a:rPr>
              <a:t>adhésion obligatoire de tous les EPS, des associations obligatoires ou facultatives, des partenariats facultatifs</a:t>
            </a:r>
          </a:p>
        </p:txBody>
      </p:sp>
      <p:sp>
        <p:nvSpPr>
          <p:cNvPr id="12" name="Rectangle à coins arrondis 11"/>
          <p:cNvSpPr/>
          <p:nvPr/>
        </p:nvSpPr>
        <p:spPr>
          <a:xfrm rot="20168788">
            <a:off x="-68766" y="1339879"/>
            <a:ext cx="2391508" cy="77095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Q</a:t>
            </a:r>
            <a:r>
              <a:rPr lang="fr-FR" sz="2400" b="1" dirty="0" smtClean="0">
                <a:solidFill>
                  <a:schemeClr val="tx1"/>
                </a:solidFill>
              </a:rPr>
              <a:t>ui ?</a:t>
            </a:r>
            <a:endParaRPr lang="fr-FR" sz="2400" b="1" dirty="0">
              <a:solidFill>
                <a:schemeClr val="tx1"/>
              </a:solidFill>
            </a:endParaRPr>
          </a:p>
        </p:txBody>
      </p:sp>
      <p:sp>
        <p:nvSpPr>
          <p:cNvPr id="13" name="ZoneTexte 12"/>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308224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ANFH">
      <a:dk1>
        <a:srgbClr val="393536"/>
      </a:dk1>
      <a:lt1>
        <a:sysClr val="window" lastClr="FFFFFF"/>
      </a:lt1>
      <a:dk2>
        <a:srgbClr val="44546A"/>
      </a:dk2>
      <a:lt2>
        <a:srgbClr val="E7E6E6"/>
      </a:lt2>
      <a:accent1>
        <a:srgbClr val="EF2F8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NF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Icone_Nature xmlns="CC7AC71F-9190-493E-B6D1-E002F4F07B28">
      <Url>http://intranet.anfh.fr/_layouts/images/ppt.gif</Url>
      <Description xsi:nil="true"/>
    </Icone_Nature>
    <Nature_Document xmlns="http://schemas.microsoft.com/sharepoint/v3">8</Nature_Documen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CE9773CD1D764D8125EAD5F457B325" ma:contentTypeVersion="" ma:contentTypeDescription="Create a new document." ma:contentTypeScope="" ma:versionID="59e27958846dda0c1ccebd721152e720">
  <xsd:schema xmlns:xsd="http://www.w3.org/2001/XMLSchema" xmlns:p="http://schemas.microsoft.com/office/2006/metadata/properties" xmlns:ns1="http://schemas.microsoft.com/sharepoint/v3" xmlns:ns2="CC7AC71F-9190-493E-B6D1-E002F4F07B28" targetNamespace="http://schemas.microsoft.com/office/2006/metadata/properties" ma:root="true" ma:fieldsID="a2ea7a9df61e412ee8f06bad3b77fb80" ns1:_="" ns2:_="">
    <xsd:import namespace="http://schemas.microsoft.com/sharepoint/v3"/>
    <xsd:import namespace="CC7AC71F-9190-493E-B6D1-E002F4F07B28"/>
    <xsd:element name="properties">
      <xsd:complexType>
        <xsd:sequence>
          <xsd:element name="documentManagement">
            <xsd:complexType>
              <xsd:all>
                <xsd:element ref="ns2:Icone_Nature" minOccurs="0"/>
                <xsd:element ref="ns1:Nature_Documen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Nature_Document" ma:index="2" nillable="true" ma:displayName="Nature du document" ma:list="18edfc69-a668-4d14-a2dd-59137522a836" ma:internalName="Nature_Document" ma:showField="Title" ma:web="969179f7-6227-4cd0-829a-3ae057bf4e0e">
      <xsd:simpleType>
        <xsd:restriction base="dms:Lookup"/>
      </xsd:simpleType>
    </xsd:element>
  </xsd:schema>
  <xsd:schema xmlns:xsd="http://www.w3.org/2001/XMLSchema" xmlns:dms="http://schemas.microsoft.com/office/2006/documentManagement/types" targetNamespace="CC7AC71F-9190-493E-B6D1-E002F4F07B28" elementFormDefault="qualified">
    <xsd:import namespace="http://schemas.microsoft.com/office/2006/documentManagement/types"/>
    <xsd:element name="Icone_Nature" ma:index="1" nillable="true" ma:displayName="Icône Nature" ma:format="Image" ma:hidden="true" ma:internalName="Icone_Natur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0" ma:displayName="Titre du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F0193FD-0CF1-48ED-916A-D0493E227F76}">
  <ds:schemaRefs>
    <ds:schemaRef ds:uri="http://schemas.openxmlformats.org/package/2006/metadata/core-properties"/>
    <ds:schemaRef ds:uri="http://schemas.microsoft.com/sharepoint/v3"/>
    <ds:schemaRef ds:uri="http://purl.org/dc/elements/1.1/"/>
    <ds:schemaRef ds:uri="http://www.w3.org/XML/1998/namespace"/>
    <ds:schemaRef ds:uri="http://schemas.microsoft.com/office/2006/documentManagement/types"/>
    <ds:schemaRef ds:uri="http://schemas.microsoft.com/office/2006/metadata/properties"/>
    <ds:schemaRef ds:uri="http://purl.org/dc/terms/"/>
    <ds:schemaRef ds:uri="CC7AC71F-9190-493E-B6D1-E002F4F07B28"/>
    <ds:schemaRef ds:uri="http://purl.org/dc/dcmitype/"/>
  </ds:schemaRefs>
</ds:datastoreItem>
</file>

<file path=customXml/itemProps2.xml><?xml version="1.0" encoding="utf-8"?>
<ds:datastoreItem xmlns:ds="http://schemas.openxmlformats.org/officeDocument/2006/customXml" ds:itemID="{58B4DF1A-B309-4FB4-BAC3-1C069A6AB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7AC71F-9190-493E-B6D1-E002F4F07B2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1540</TotalTime>
  <Words>2007</Words>
  <Application>Microsoft Office PowerPoint</Application>
  <PresentationFormat>Affichage à l'écran (4:3)</PresentationFormat>
  <Paragraphs>576</Paragraphs>
  <Slides>42</Slides>
  <Notes>23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42</vt:i4>
      </vt:variant>
    </vt:vector>
  </HeadingPairs>
  <TitlesOfParts>
    <vt:vector size="50" baseType="lpstr">
      <vt:lpstr>ＭＳ Ｐゴシック</vt:lpstr>
      <vt:lpstr>Arial</vt:lpstr>
      <vt:lpstr>Calibri</vt:lpstr>
      <vt:lpstr>Courier New</vt:lpstr>
      <vt:lpstr>Times New Roman</vt:lpstr>
      <vt:lpstr>Webdings</vt:lpstr>
      <vt:lpstr>Wingdings</vt:lpstr>
      <vt:lpstr>Thème Office</vt:lpstr>
      <vt:lpstr>La loi de santé, le décret GHT,  et ses impacts en matière de formation</vt:lpstr>
      <vt:lpstr>La loi de santé, le décret GHT,  et ses impacts en matière de formation</vt:lpstr>
      <vt:lpstr>Le GHT : 1 obligation, 2 dimensions art. L. 6132-1 CSP</vt:lpstr>
      <vt:lpstr>Le GHT : 1 obligation, 2 dimensions</vt:lpstr>
      <vt:lpstr>Des GHT hétérogènes, sinon hétéroclites?</vt:lpstr>
      <vt:lpstr>Où en êtes-vous ?</vt:lpstr>
      <vt:lpstr>La convention constitutive</vt:lpstr>
      <vt:lpstr>La convention constitutive</vt:lpstr>
      <vt:lpstr>Présentation PowerPoint</vt:lpstr>
      <vt:lpstr>Ce que la loi ne dit pas</vt:lpstr>
      <vt:lpstr>Les « conflits de coopération » : le cas de la biologie</vt:lpstr>
      <vt:lpstr>La convention constitutive</vt:lpstr>
      <vt:lpstr>Présentation PowerPoint</vt:lpstr>
      <vt:lpstr>Présentation PowerPoint</vt:lpstr>
      <vt:lpstr>Présentation PowerPoint</vt:lpstr>
      <vt:lpstr>Présentation PowerPoint</vt:lpstr>
      <vt:lpstr>Quel niveau de mutualisation pour chaque activité ?</vt:lpstr>
      <vt:lpstr>La convention constitutive</vt:lpstr>
      <vt:lpstr>GHT : Une gouvernance très inspirée d’HPST art. L.6132-2 et R.6132-9 à R.6132-14 CSP</vt:lpstr>
      <vt:lpstr>Présentation PowerPoint</vt:lpstr>
      <vt:lpstr>La gouvernance : ce que dit la loi </vt:lpstr>
      <vt:lpstr>L’établissement support et son directeur</vt:lpstr>
      <vt:lpstr>Présentation PowerPoint</vt:lpstr>
      <vt:lpstr>Les questions sensibles …</vt:lpstr>
      <vt:lpstr>La loi de santé, le décret GHT,  et ses impacts en matière de formation</vt:lpstr>
      <vt:lpstr>Présentation PowerPoint</vt:lpstr>
      <vt:lpstr>Présentation PowerPoint</vt:lpstr>
      <vt:lpstr>Présentation PowerPoint</vt:lpstr>
      <vt:lpstr>A propos de la fonction FORMATION…        Une (re)structuration des activités de formation ?</vt:lpstr>
      <vt:lpstr>Une prescription, légale et règlementaire, variable  </vt:lpstr>
      <vt:lpstr>A propos des écoles et instituts de formation</vt:lpstr>
      <vt:lpstr>A propos des écoles et instituts de formation</vt:lpstr>
      <vt:lpstr>A propos des écoles et instituts de formation</vt:lpstr>
      <vt:lpstr>A propos des plans de formation/DPC</vt:lpstr>
      <vt:lpstr>A propos des plans de formation/DPC :            De nouveaux acteurs</vt:lpstr>
      <vt:lpstr>A propos des plans de formation/DPC :            De nouveaux acteurs</vt:lpstr>
      <vt:lpstr>A propos des plans de formation/DPC             Une évolution des plans de formation/DPC</vt:lpstr>
      <vt:lpstr>A propos des plans de formation/DPC             Une évolution des plans de formation/DPC</vt:lpstr>
      <vt:lpstr>A propos des plans de formation/DPC             Une évolution des plans de formation/DPC</vt:lpstr>
      <vt:lpstr>A propos des plans de formation/DPC</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GHT_diaporama_pwp</dc:title>
  <dc:creator>Romain Canonge</dc:creator>
  <cp:lastModifiedBy>PIOL Isabelle</cp:lastModifiedBy>
  <cp:revision>59</cp:revision>
  <cp:lastPrinted>2017-11-13T15:17:03Z</cp:lastPrinted>
  <dcterms:created xsi:type="dcterms:W3CDTF">2016-12-20T17:17:12Z</dcterms:created>
  <dcterms:modified xsi:type="dcterms:W3CDTF">2019-02-14T16:06:50Z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0x01010002CE9773CD1D764D8125EAD5F457B325</vt:lpwstr>
  </property>
</Properties>
</file>